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64" r:id="rId4"/>
    <p:sldId id="261" r:id="rId5"/>
    <p:sldId id="263" r:id="rId6"/>
    <p:sldId id="262" r:id="rId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15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0E210E-C5E8-40C8-BA90-41E8EAE68822}" type="datetimeFigureOut">
              <a:rPr lang="zh-CN" altLang="en-US" smtClean="0"/>
              <a:pPr/>
              <a:t>2013/5/8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80C50D-12C4-45AB-B531-5FF491ABE6F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9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中式足球理论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D3F95-5574-4853-988F-176A96BCAB80}" type="datetime1">
              <a:rPr lang="zh-CN" altLang="en-US" smtClean="0"/>
              <a:pPr/>
              <a:t>2013/5/8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中式足球理论：五、后控球理论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D8977-2603-4CD3-B8DC-0CBCA1413068}" type="datetime1">
              <a:rPr lang="zh-CN" altLang="en-US" smtClean="0"/>
              <a:pPr/>
              <a:t>2013/5/8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中式足球理论：五、后控球理论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5B6A6-56FC-43FC-AF9C-B866CB89A72B}" type="datetime1">
              <a:rPr lang="zh-CN" altLang="en-US" smtClean="0"/>
              <a:pPr/>
              <a:t>2013/5/8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中式足球理论：五、后控球理论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81411-4250-47FA-AD17-E5319C3C5B0B}" type="datetime1">
              <a:rPr lang="zh-CN" altLang="en-US" smtClean="0"/>
              <a:pPr/>
              <a:t>2013/5/8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中式足球理论：五、后控球理论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A09B0-A63C-4A43-8DC6-54CB83BE7AFF}" type="datetime1">
              <a:rPr lang="zh-CN" altLang="en-US" smtClean="0"/>
              <a:pPr/>
              <a:t>2013/5/8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中式足球理论：五、后控球理论</a:t>
            </a: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D8A9-19C3-4371-B0D8-224BA189C133}" type="datetime1">
              <a:rPr lang="zh-CN" altLang="en-US" smtClean="0"/>
              <a:pPr/>
              <a:t>2013/5/8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中式足球理论：五、后控球理论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07613-D359-422F-A28D-1DA0A8C8A6E0}" type="datetime1">
              <a:rPr lang="zh-CN" altLang="en-US" smtClean="0"/>
              <a:pPr/>
              <a:t>2013/5/8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中式足球理论：五、后控球理论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BF848-3073-487C-BEC6-2CC3734ECFA2}" type="datetime1">
              <a:rPr lang="zh-CN" altLang="en-US" smtClean="0"/>
              <a:pPr/>
              <a:t>2013/5/8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中式足球理论：五、后控球理论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55282-1BBA-4064-9FD4-887644DDE5FB}" type="datetime1">
              <a:rPr lang="zh-CN" altLang="en-US" smtClean="0"/>
              <a:pPr/>
              <a:t>2013/5/8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中式足球理论：五、后控球理论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925D4-BA15-4E93-B31B-49A2F89A94DB}" type="datetime1">
              <a:rPr lang="zh-CN" altLang="en-US" smtClean="0"/>
              <a:pPr/>
              <a:t>2013/5/8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中式足球理论：五、后控球理论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35365-1598-4C41-A918-5AA18CE49565}" type="datetime1">
              <a:rPr lang="zh-CN" altLang="en-US" smtClean="0"/>
              <a:pPr/>
              <a:t>2013/5/8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中式足球理论：五、后控球理论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BD8B2F-DC05-4D21-A4FC-C6BFAA111259}" type="datetime1">
              <a:rPr lang="zh-CN" altLang="en-US" smtClean="0"/>
              <a:pPr/>
              <a:t>2013/5/8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 smtClean="0"/>
              <a:t>中式足球理论：五、后控球理论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CN" altLang="en-US" sz="1400" smtClean="0"/>
              <a:t>中式足球理论：五、后控球理论</a:t>
            </a:r>
            <a:endParaRPr lang="en-US" sz="1400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9875A7-AAAA-4792-ABC1-C23249B2D25E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4340" name="AutoShape 2"/>
          <p:cNvSpPr>
            <a:spLocks noChangeArrowheads="1"/>
          </p:cNvSpPr>
          <p:nvPr/>
        </p:nvSpPr>
        <p:spPr bwMode="auto">
          <a:xfrm>
            <a:off x="946150" y="1595438"/>
            <a:ext cx="7269163" cy="1090612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endParaRPr lang="zh-CN" altLang="zh-CN" sz="7200"/>
          </a:p>
        </p:txBody>
      </p:sp>
      <p:sp>
        <p:nvSpPr>
          <p:cNvPr id="11" name="矩形 10"/>
          <p:cNvSpPr/>
          <p:nvPr/>
        </p:nvSpPr>
        <p:spPr>
          <a:xfrm>
            <a:off x="1303143" y="1693570"/>
            <a:ext cx="6445996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zh-CN" alt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五、后控球理</a:t>
            </a:r>
            <a:r>
              <a:rPr lang="zh-CN" alt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论</a:t>
            </a:r>
          </a:p>
        </p:txBody>
      </p:sp>
      <p:sp>
        <p:nvSpPr>
          <p:cNvPr id="12" name="矩形 11"/>
          <p:cNvSpPr/>
          <p:nvPr/>
        </p:nvSpPr>
        <p:spPr>
          <a:xfrm>
            <a:off x="2214546" y="3935560"/>
            <a:ext cx="6357982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zh-CN" altLang="en-US" sz="4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中式足球理论</a:t>
            </a:r>
            <a:r>
              <a:rPr lang="en-US" altLang="zh-CN" sz="4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PPT</a:t>
            </a:r>
            <a:r>
              <a:rPr lang="zh-CN" altLang="en-US" sz="4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图解篇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图片 80" descr="DSC037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29803" y="3835051"/>
            <a:ext cx="3571900" cy="2286016"/>
          </a:xfrm>
          <a:prstGeom prst="rect">
            <a:avLst/>
          </a:prstGeom>
        </p:spPr>
      </p:pic>
      <p:pic>
        <p:nvPicPr>
          <p:cNvPr id="80" name="图片 79" descr="DSC0374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4810" y="1282156"/>
            <a:ext cx="3571900" cy="2357454"/>
          </a:xfrm>
          <a:prstGeom prst="rect">
            <a:avLst/>
          </a:prstGeom>
        </p:spPr>
      </p:pic>
      <p:sp>
        <p:nvSpPr>
          <p:cNvPr id="39" name="椭圆形标注 38"/>
          <p:cNvSpPr/>
          <p:nvPr/>
        </p:nvSpPr>
        <p:spPr>
          <a:xfrm>
            <a:off x="7301637" y="3334984"/>
            <a:ext cx="1357322" cy="785818"/>
          </a:xfrm>
          <a:prstGeom prst="wedgeEllipseCallout">
            <a:avLst>
              <a:gd name="adj1" fmla="val -123132"/>
              <a:gd name="adj2" fmla="val -76848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AutoShape 26"/>
          <p:cNvSpPr>
            <a:spLocks noChangeArrowheads="1"/>
          </p:cNvSpPr>
          <p:nvPr/>
        </p:nvSpPr>
        <p:spPr bwMode="auto">
          <a:xfrm>
            <a:off x="695475" y="3407090"/>
            <a:ext cx="2571768" cy="571504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58" name="AutoShape 26"/>
          <p:cNvSpPr>
            <a:spLocks noChangeArrowheads="1"/>
          </p:cNvSpPr>
          <p:nvPr/>
        </p:nvSpPr>
        <p:spPr bwMode="auto">
          <a:xfrm>
            <a:off x="714525" y="1428736"/>
            <a:ext cx="2500330" cy="857256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0" name="灯片编号占位符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06135-4449-496B-B59B-CA4A943984EA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31" name="页脚占位符 3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CN" altLang="en-US" smtClean="0"/>
              <a:t>中式足球理论：五、后控球理论</a:t>
            </a:r>
            <a:endParaRPr lang="en-US"/>
          </a:p>
        </p:txBody>
      </p:sp>
      <p:sp>
        <p:nvSpPr>
          <p:cNvPr id="19460" name="AutoShape 2"/>
          <p:cNvSpPr>
            <a:spLocks noChangeArrowheads="1"/>
          </p:cNvSpPr>
          <p:nvPr/>
        </p:nvSpPr>
        <p:spPr bwMode="auto">
          <a:xfrm>
            <a:off x="285750" y="300038"/>
            <a:ext cx="6500813" cy="771525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endParaRPr lang="zh-CN" altLang="zh-CN" sz="2800" dirty="0">
              <a:solidFill>
                <a:schemeClr val="tx1"/>
              </a:solidFill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371038" y="329793"/>
            <a:ext cx="6772730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4000" b="1" dirty="0"/>
              <a:t> 1 </a:t>
            </a:r>
            <a:r>
              <a:rPr lang="zh-CN" altLang="en-US" sz="4000" b="1" dirty="0" smtClean="0"/>
              <a:t> 前控球、后控球定</a:t>
            </a:r>
            <a:r>
              <a:rPr lang="zh-CN" altLang="en-US" sz="4000" b="1" dirty="0"/>
              <a:t>义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71679" y="2517946"/>
            <a:ext cx="2857500" cy="642942"/>
            <a:chOff x="0" y="0"/>
            <a:chExt cx="1321" cy="294"/>
          </a:xfrm>
        </p:grpSpPr>
        <p:sp>
          <p:nvSpPr>
            <p:cNvPr id="40" name="AutoShape 5"/>
            <p:cNvSpPr>
              <a:spLocks noChangeArrowheads="1"/>
            </p:cNvSpPr>
            <p:nvPr/>
          </p:nvSpPr>
          <p:spPr bwMode="auto">
            <a:xfrm>
              <a:off x="0" y="0"/>
              <a:ext cx="1321" cy="29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1" name="AutoShape 6"/>
            <p:cNvSpPr>
              <a:spLocks noChangeArrowheads="1"/>
            </p:cNvSpPr>
            <p:nvPr/>
          </p:nvSpPr>
          <p:spPr bwMode="auto">
            <a:xfrm flipH="1">
              <a:off x="1255" y="44"/>
              <a:ext cx="59" cy="204"/>
            </a:xfrm>
            <a:prstGeom prst="moon">
              <a:avLst>
                <a:gd name="adj" fmla="val 22032"/>
              </a:avLst>
            </a:prstGeom>
            <a:ln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2" name="AutoShape 7"/>
            <p:cNvSpPr>
              <a:spLocks noChangeArrowheads="1"/>
            </p:cNvSpPr>
            <p:nvPr/>
          </p:nvSpPr>
          <p:spPr bwMode="auto">
            <a:xfrm>
              <a:off x="14" y="44"/>
              <a:ext cx="59" cy="204"/>
            </a:xfrm>
            <a:prstGeom prst="moon">
              <a:avLst>
                <a:gd name="adj" fmla="val 22032"/>
              </a:avLst>
            </a:prstGeom>
            <a:ln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</p:grpSp>
      <p:sp>
        <p:nvSpPr>
          <p:cNvPr id="55" name="矩形 54"/>
          <p:cNvSpPr/>
          <p:nvPr/>
        </p:nvSpPr>
        <p:spPr>
          <a:xfrm>
            <a:off x="571649" y="2457443"/>
            <a:ext cx="27860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前控球</a:t>
            </a:r>
            <a:endParaRPr lang="zh-CN" altLang="en-U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5374" name="Text Box 3"/>
          <p:cNvSpPr txBox="1">
            <a:spLocks noChangeArrowheads="1"/>
          </p:cNvSpPr>
          <p:nvPr/>
        </p:nvSpPr>
        <p:spPr bwMode="auto">
          <a:xfrm>
            <a:off x="4864805" y="2044347"/>
            <a:ext cx="374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/>
              <a:t>   </a:t>
            </a:r>
          </a:p>
        </p:txBody>
      </p:sp>
      <p:sp>
        <p:nvSpPr>
          <p:cNvPr id="52" name="Rectangle 29"/>
          <p:cNvSpPr>
            <a:spLocks noChangeArrowheads="1"/>
          </p:cNvSpPr>
          <p:nvPr/>
        </p:nvSpPr>
        <p:spPr bwMode="auto">
          <a:xfrm>
            <a:off x="763385" y="1564027"/>
            <a:ext cx="246381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zh-CN" altLang="en-US" sz="2000" b="1" dirty="0">
                <a:cs typeface="Arial" pitchFamily="34" charset="0"/>
              </a:rPr>
              <a:t> </a:t>
            </a:r>
            <a:r>
              <a:rPr lang="zh-CN" altLang="en-US" sz="2000" b="1" dirty="0" smtClean="0">
                <a:cs typeface="Arial" pitchFamily="34" charset="0"/>
              </a:rPr>
              <a:t>指持球者盘带球过程中相对常规状态</a:t>
            </a:r>
            <a:endParaRPr lang="zh-CN" altLang="en-US" sz="2000" b="1" dirty="0"/>
          </a:p>
        </p:txBody>
      </p:sp>
      <p:sp>
        <p:nvSpPr>
          <p:cNvPr id="54" name="Rectangle 29"/>
          <p:cNvSpPr>
            <a:spLocks noChangeArrowheads="1"/>
          </p:cNvSpPr>
          <p:nvPr/>
        </p:nvSpPr>
        <p:spPr bwMode="auto">
          <a:xfrm>
            <a:off x="747863" y="3461771"/>
            <a:ext cx="2571768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zh-CN" altLang="en-US" sz="1600" b="1" dirty="0" smtClean="0">
                <a:cs typeface="Arial" pitchFamily="34" charset="0"/>
              </a:rPr>
              <a:t>盘带中球更多的前靠，多处于一个跨步够不着地方</a:t>
            </a:r>
            <a:endParaRPr lang="zh-CN" altLang="en-US" sz="1600" b="1" dirty="0"/>
          </a:p>
        </p:txBody>
      </p:sp>
      <p:sp>
        <p:nvSpPr>
          <p:cNvPr id="26" name="AutoShape 26"/>
          <p:cNvSpPr>
            <a:spLocks noChangeArrowheads="1"/>
          </p:cNvSpPr>
          <p:nvPr/>
        </p:nvSpPr>
        <p:spPr bwMode="auto">
          <a:xfrm>
            <a:off x="709763" y="5126365"/>
            <a:ext cx="2619394" cy="571504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grpSp>
        <p:nvGrpSpPr>
          <p:cNvPr id="27" name="Group 4"/>
          <p:cNvGrpSpPr>
            <a:grpSpLocks/>
          </p:cNvGrpSpPr>
          <p:nvPr/>
        </p:nvGrpSpPr>
        <p:grpSpPr bwMode="auto">
          <a:xfrm>
            <a:off x="595492" y="4246746"/>
            <a:ext cx="2857500" cy="642942"/>
            <a:chOff x="0" y="0"/>
            <a:chExt cx="1321" cy="294"/>
          </a:xfrm>
        </p:grpSpPr>
        <p:sp>
          <p:nvSpPr>
            <p:cNvPr id="28" name="AutoShape 5"/>
            <p:cNvSpPr>
              <a:spLocks noChangeArrowheads="1"/>
            </p:cNvSpPr>
            <p:nvPr/>
          </p:nvSpPr>
          <p:spPr bwMode="auto">
            <a:xfrm>
              <a:off x="0" y="0"/>
              <a:ext cx="1321" cy="29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9" name="AutoShape 6"/>
            <p:cNvSpPr>
              <a:spLocks noChangeArrowheads="1"/>
            </p:cNvSpPr>
            <p:nvPr/>
          </p:nvSpPr>
          <p:spPr bwMode="auto">
            <a:xfrm flipH="1">
              <a:off x="1255" y="44"/>
              <a:ext cx="59" cy="204"/>
            </a:xfrm>
            <a:prstGeom prst="moon">
              <a:avLst>
                <a:gd name="adj" fmla="val 22032"/>
              </a:avLst>
            </a:prstGeom>
            <a:ln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2" name="AutoShape 7"/>
            <p:cNvSpPr>
              <a:spLocks noChangeArrowheads="1"/>
            </p:cNvSpPr>
            <p:nvPr/>
          </p:nvSpPr>
          <p:spPr bwMode="auto">
            <a:xfrm>
              <a:off x="14" y="44"/>
              <a:ext cx="59" cy="204"/>
            </a:xfrm>
            <a:prstGeom prst="moon">
              <a:avLst>
                <a:gd name="adj" fmla="val 22032"/>
              </a:avLst>
            </a:prstGeom>
            <a:ln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</p:grpSp>
      <p:sp>
        <p:nvSpPr>
          <p:cNvPr id="33" name="矩形 32"/>
          <p:cNvSpPr/>
          <p:nvPr/>
        </p:nvSpPr>
        <p:spPr>
          <a:xfrm>
            <a:off x="595462" y="4186243"/>
            <a:ext cx="27860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后控球</a:t>
            </a:r>
            <a:endParaRPr lang="zh-CN" altLang="en-U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500958" y="3406422"/>
            <a:ext cx="114300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/>
              <a:t>前控球：一个跨步够不着，趋向防守区域</a:t>
            </a:r>
            <a:endParaRPr lang="zh-CN" altLang="en-US" sz="1100" dirty="0"/>
          </a:p>
        </p:txBody>
      </p:sp>
      <p:sp>
        <p:nvSpPr>
          <p:cNvPr id="44" name="椭圆形标注 43"/>
          <p:cNvSpPr/>
          <p:nvPr/>
        </p:nvSpPr>
        <p:spPr>
          <a:xfrm>
            <a:off x="7038463" y="5560851"/>
            <a:ext cx="1357322" cy="785818"/>
          </a:xfrm>
          <a:prstGeom prst="wedgeEllipseCallout">
            <a:avLst>
              <a:gd name="adj1" fmla="val -146420"/>
              <a:gd name="adj2" fmla="val -4237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7230199" y="5692438"/>
            <a:ext cx="114300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/>
              <a:t>后控球：一个跨步够得着，远离防守区域</a:t>
            </a:r>
            <a:endParaRPr lang="zh-CN" altLang="en-US" sz="1100" dirty="0"/>
          </a:p>
        </p:txBody>
      </p:sp>
      <p:sp>
        <p:nvSpPr>
          <p:cNvPr id="47" name="Rectangle 29"/>
          <p:cNvSpPr>
            <a:spLocks noChangeArrowheads="1"/>
          </p:cNvSpPr>
          <p:nvPr/>
        </p:nvSpPr>
        <p:spPr bwMode="auto">
          <a:xfrm>
            <a:off x="787373" y="5179485"/>
            <a:ext cx="2571768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zh-CN" altLang="en-US" sz="1600" b="1" dirty="0" smtClean="0">
                <a:cs typeface="Arial" pitchFamily="34" charset="0"/>
              </a:rPr>
              <a:t>盘带中球更多的后靠，多处于一个跨步够得着地方</a:t>
            </a:r>
            <a:endParaRPr lang="zh-CN" altLang="en-US" sz="1600" b="1" dirty="0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58" grpId="0" animBg="1"/>
      <p:bldP spid="52" grpId="0" bldLvl="0" autoUpdateAnimBg="0"/>
      <p:bldP spid="54" grpId="0" bldLvl="0" autoUpdateAnimBg="0"/>
      <p:bldP spid="26" grpId="0" animBg="1"/>
      <p:bldP spid="47" grpId="0" bldLvl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页脚占位符 7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CN" altLang="en-US" smtClean="0"/>
              <a:t>中式足球理论：五、后控球理论</a:t>
            </a:r>
            <a:endParaRPr lang="en-US"/>
          </a:p>
        </p:txBody>
      </p:sp>
      <p:sp>
        <p:nvSpPr>
          <p:cNvPr id="77" name="灯片编号占位符 7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20FC43-4937-463C-A01C-15BA7662A88A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18436" name="AutoShape 2"/>
          <p:cNvSpPr>
            <a:spLocks noChangeArrowheads="1"/>
          </p:cNvSpPr>
          <p:nvPr/>
        </p:nvSpPr>
        <p:spPr bwMode="auto">
          <a:xfrm>
            <a:off x="214312" y="300038"/>
            <a:ext cx="7072331" cy="771525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CN" altLang="zh-CN" sz="2800"/>
          </a:p>
        </p:txBody>
      </p:sp>
      <p:sp>
        <p:nvSpPr>
          <p:cNvPr id="81" name="矩形 80"/>
          <p:cNvSpPr/>
          <p:nvPr/>
        </p:nvSpPr>
        <p:spPr>
          <a:xfrm>
            <a:off x="299392" y="338100"/>
            <a:ext cx="6415748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4000" b="1" dirty="0"/>
              <a:t> </a:t>
            </a:r>
            <a:r>
              <a:rPr lang="en-US" altLang="zh-CN" sz="4000" b="1" dirty="0" smtClean="0"/>
              <a:t>2  </a:t>
            </a:r>
            <a:r>
              <a:rPr lang="zh-CN" altLang="en-US" sz="4000" b="1" dirty="0" smtClean="0"/>
              <a:t>前控球、后控球状态</a:t>
            </a:r>
            <a:endParaRPr lang="zh-CN" altLang="en-US" sz="4000" b="1" dirty="0"/>
          </a:p>
        </p:txBody>
      </p:sp>
      <p:sp>
        <p:nvSpPr>
          <p:cNvPr id="18438" name="Text Box 3"/>
          <p:cNvSpPr txBox="1">
            <a:spLocks noChangeArrowheads="1"/>
          </p:cNvSpPr>
          <p:nvPr/>
        </p:nvSpPr>
        <p:spPr bwMode="auto">
          <a:xfrm>
            <a:off x="5113547" y="3028771"/>
            <a:ext cx="374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/>
              <a:t>   </a:t>
            </a:r>
          </a:p>
        </p:txBody>
      </p:sp>
      <p:pic>
        <p:nvPicPr>
          <p:cNvPr id="39" name="图片 38" descr="DSC037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09373" y="1398750"/>
            <a:ext cx="5591591" cy="4536289"/>
          </a:xfrm>
          <a:prstGeom prst="rect">
            <a:avLst/>
          </a:prstGeom>
        </p:spPr>
      </p:pic>
      <p:cxnSp>
        <p:nvCxnSpPr>
          <p:cNvPr id="41" name="直接箭头连接符 40"/>
          <p:cNvCxnSpPr/>
          <p:nvPr/>
        </p:nvCxnSpPr>
        <p:spPr>
          <a:xfrm flipV="1">
            <a:off x="6500826" y="4572008"/>
            <a:ext cx="571504" cy="1428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2" name="直接箭头连接符 41"/>
          <p:cNvCxnSpPr/>
          <p:nvPr/>
        </p:nvCxnSpPr>
        <p:spPr>
          <a:xfrm>
            <a:off x="6500826" y="4714884"/>
            <a:ext cx="642942" cy="2857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5" name="直接箭头连接符 44"/>
          <p:cNvCxnSpPr/>
          <p:nvPr/>
        </p:nvCxnSpPr>
        <p:spPr>
          <a:xfrm flipV="1">
            <a:off x="5857884" y="4090816"/>
            <a:ext cx="838414" cy="62406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6" name="直接箭头连接符 45"/>
          <p:cNvCxnSpPr/>
          <p:nvPr/>
        </p:nvCxnSpPr>
        <p:spPr>
          <a:xfrm>
            <a:off x="5857884" y="4714884"/>
            <a:ext cx="1195572" cy="72196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9" name="直接箭头连接符 48"/>
          <p:cNvCxnSpPr/>
          <p:nvPr/>
        </p:nvCxnSpPr>
        <p:spPr>
          <a:xfrm rot="5400000" flipH="1" flipV="1">
            <a:off x="4964909" y="3893347"/>
            <a:ext cx="928694" cy="7143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0" name="直接箭头连接符 49"/>
          <p:cNvCxnSpPr/>
          <p:nvPr/>
        </p:nvCxnSpPr>
        <p:spPr>
          <a:xfrm rot="16200000" flipH="1">
            <a:off x="4857752" y="4929198"/>
            <a:ext cx="928694" cy="500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9" name="AutoShape 26"/>
          <p:cNvSpPr>
            <a:spLocks noChangeArrowheads="1"/>
          </p:cNvSpPr>
          <p:nvPr/>
        </p:nvSpPr>
        <p:spPr bwMode="auto">
          <a:xfrm>
            <a:off x="214282" y="2571744"/>
            <a:ext cx="2619394" cy="571504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0" name="Rectangle 29"/>
          <p:cNvSpPr>
            <a:spLocks noChangeArrowheads="1"/>
          </p:cNvSpPr>
          <p:nvPr/>
        </p:nvSpPr>
        <p:spPr bwMode="auto">
          <a:xfrm>
            <a:off x="212869" y="2590997"/>
            <a:ext cx="2708472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zh-CN" altLang="en-US" sz="1600" b="1" dirty="0" smtClean="0"/>
              <a:t>球越是前控，则受防守区域封截越多，推球角度越窄</a:t>
            </a:r>
            <a:endParaRPr lang="zh-CN" altLang="en-US" sz="1600" b="1" dirty="0"/>
          </a:p>
        </p:txBody>
      </p:sp>
      <p:sp>
        <p:nvSpPr>
          <p:cNvPr id="79" name="AutoShape 26"/>
          <p:cNvSpPr>
            <a:spLocks noChangeArrowheads="1"/>
          </p:cNvSpPr>
          <p:nvPr/>
        </p:nvSpPr>
        <p:spPr bwMode="auto">
          <a:xfrm>
            <a:off x="214282" y="3911919"/>
            <a:ext cx="2619394" cy="571504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80" name="Rectangle 29"/>
          <p:cNvSpPr>
            <a:spLocks noChangeArrowheads="1"/>
          </p:cNvSpPr>
          <p:nvPr/>
        </p:nvSpPr>
        <p:spPr bwMode="auto">
          <a:xfrm>
            <a:off x="190291" y="3942461"/>
            <a:ext cx="2708472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zh-CN" altLang="en-US" sz="1600" b="1" dirty="0" smtClean="0"/>
              <a:t>球越是后控，则受防守区域封截越少，推球角度越宽</a:t>
            </a:r>
            <a:endParaRPr lang="zh-CN" altLang="en-US" sz="1600" b="1" dirty="0"/>
          </a:p>
        </p:txBody>
      </p:sp>
      <p:sp>
        <p:nvSpPr>
          <p:cNvPr id="22" name="椭圆形标注 21"/>
          <p:cNvSpPr/>
          <p:nvPr/>
        </p:nvSpPr>
        <p:spPr>
          <a:xfrm>
            <a:off x="6072198" y="5500702"/>
            <a:ext cx="1357322" cy="785818"/>
          </a:xfrm>
          <a:prstGeom prst="wedgeEllipseCallout">
            <a:avLst>
              <a:gd name="adj1" fmla="val -42457"/>
              <a:gd name="adj2" fmla="val -14724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形标注 23"/>
          <p:cNvSpPr/>
          <p:nvPr/>
        </p:nvSpPr>
        <p:spPr>
          <a:xfrm>
            <a:off x="7606437" y="5214950"/>
            <a:ext cx="1037529" cy="857256"/>
          </a:xfrm>
          <a:prstGeom prst="wedgeEllipseCallout">
            <a:avLst>
              <a:gd name="adj1" fmla="val -118780"/>
              <a:gd name="adj2" fmla="val -10371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7805758" y="5286388"/>
            <a:ext cx="8382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/>
              <a:t>前控球，角度窄，转向难，经防区</a:t>
            </a:r>
            <a:endParaRPr lang="zh-CN" altLang="en-US" sz="1100" dirty="0"/>
          </a:p>
        </p:txBody>
      </p:sp>
      <p:sp>
        <p:nvSpPr>
          <p:cNvPr id="26" name="弧形 25"/>
          <p:cNvSpPr/>
          <p:nvPr/>
        </p:nvSpPr>
        <p:spPr>
          <a:xfrm rot="2630141">
            <a:off x="6519523" y="4609579"/>
            <a:ext cx="285752" cy="428628"/>
          </a:xfrm>
          <a:prstGeom prst="arc">
            <a:avLst>
              <a:gd name="adj1" fmla="val 15656550"/>
              <a:gd name="adj2" fmla="val 19607425"/>
            </a:avLst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弧形 26"/>
          <p:cNvSpPr/>
          <p:nvPr/>
        </p:nvSpPr>
        <p:spPr>
          <a:xfrm rot="4146342">
            <a:off x="5819605" y="4530038"/>
            <a:ext cx="285752" cy="428628"/>
          </a:xfrm>
          <a:prstGeom prst="arc">
            <a:avLst>
              <a:gd name="adj1" fmla="val 13852343"/>
              <a:gd name="adj2" fmla="val 19607425"/>
            </a:avLst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6260584" y="5603629"/>
            <a:ext cx="107157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/>
              <a:t>中等距离控球，角度转向介于前后之间</a:t>
            </a:r>
            <a:endParaRPr lang="zh-CN" altLang="en-US" sz="1100" dirty="0"/>
          </a:p>
        </p:txBody>
      </p:sp>
      <p:sp>
        <p:nvSpPr>
          <p:cNvPr id="29" name="弧形 28"/>
          <p:cNvSpPr/>
          <p:nvPr/>
        </p:nvSpPr>
        <p:spPr>
          <a:xfrm rot="4840067">
            <a:off x="4935724" y="4531428"/>
            <a:ext cx="426483" cy="428628"/>
          </a:xfrm>
          <a:prstGeom prst="arc">
            <a:avLst>
              <a:gd name="adj1" fmla="val 12977816"/>
              <a:gd name="adj2" fmla="val 21132014"/>
            </a:avLst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形标注 29"/>
          <p:cNvSpPr/>
          <p:nvPr/>
        </p:nvSpPr>
        <p:spPr>
          <a:xfrm>
            <a:off x="4214810" y="5367350"/>
            <a:ext cx="1037529" cy="919170"/>
          </a:xfrm>
          <a:prstGeom prst="wedgeEllipseCallout">
            <a:avLst>
              <a:gd name="adj1" fmla="val 54221"/>
              <a:gd name="adj2" fmla="val -11935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4414131" y="5438788"/>
            <a:ext cx="8382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/>
              <a:t>后控球，角度广，转向易，离防区</a:t>
            </a:r>
            <a:endParaRPr lang="zh-CN" altLang="en-US" sz="11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 bldLvl="0" autoUpdateAnimBg="0"/>
      <p:bldP spid="79" grpId="0" animBg="1"/>
      <p:bldP spid="80" grpId="0" bldLvl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页脚占位符 7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CN" altLang="en-US" smtClean="0"/>
              <a:t>中式足球理论：五、后控球理论</a:t>
            </a:r>
            <a:endParaRPr lang="en-US"/>
          </a:p>
        </p:txBody>
      </p:sp>
      <p:sp>
        <p:nvSpPr>
          <p:cNvPr id="77" name="灯片编号占位符 7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20FC43-4937-463C-A01C-15BA7662A88A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18436" name="AutoShape 2"/>
          <p:cNvSpPr>
            <a:spLocks noChangeArrowheads="1"/>
          </p:cNvSpPr>
          <p:nvPr/>
        </p:nvSpPr>
        <p:spPr bwMode="auto">
          <a:xfrm>
            <a:off x="214312" y="300038"/>
            <a:ext cx="7072331" cy="771525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CN" altLang="zh-CN" sz="2800"/>
          </a:p>
        </p:txBody>
      </p:sp>
      <p:sp>
        <p:nvSpPr>
          <p:cNvPr id="81" name="矩形 80"/>
          <p:cNvSpPr/>
          <p:nvPr/>
        </p:nvSpPr>
        <p:spPr>
          <a:xfrm>
            <a:off x="299392" y="338100"/>
            <a:ext cx="7130128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4000" b="1" dirty="0"/>
              <a:t> </a:t>
            </a:r>
            <a:r>
              <a:rPr lang="en-US" altLang="zh-CN" sz="4000" b="1" dirty="0" smtClean="0"/>
              <a:t>  3  </a:t>
            </a:r>
            <a:r>
              <a:rPr lang="zh-CN" altLang="en-US" sz="4000" b="1" dirty="0" smtClean="0"/>
              <a:t>前控球后控球的相对关系</a:t>
            </a:r>
            <a:endParaRPr lang="zh-CN" altLang="en-US" sz="4000" b="1" dirty="0"/>
          </a:p>
        </p:txBody>
      </p:sp>
      <p:sp>
        <p:nvSpPr>
          <p:cNvPr id="18438" name="Text Box 3"/>
          <p:cNvSpPr txBox="1">
            <a:spLocks noChangeArrowheads="1"/>
          </p:cNvSpPr>
          <p:nvPr/>
        </p:nvSpPr>
        <p:spPr bwMode="auto">
          <a:xfrm>
            <a:off x="4918075" y="3509963"/>
            <a:ext cx="374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/>
              <a:t>   </a:t>
            </a:r>
          </a:p>
        </p:txBody>
      </p:sp>
      <p:graphicFrame>
        <p:nvGraphicFramePr>
          <p:cNvPr id="38" name="表格 37"/>
          <p:cNvGraphicFramePr>
            <a:graphicFrameLocks noGrp="1"/>
          </p:cNvGraphicFramePr>
          <p:nvPr/>
        </p:nvGraphicFramePr>
        <p:xfrm>
          <a:off x="842055" y="1471438"/>
          <a:ext cx="7659035" cy="448416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86673"/>
                <a:gridCol w="1214446"/>
                <a:gridCol w="1285884"/>
                <a:gridCol w="1357322"/>
                <a:gridCol w="1071570"/>
                <a:gridCol w="1000132"/>
                <a:gridCol w="1143008"/>
              </a:tblGrid>
              <a:tr h="1265963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控球状态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球的相对位置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球相对进攻者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球相对防守区域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出球的角度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左右取向性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时空关系</a:t>
                      </a:r>
                      <a:endParaRPr lang="zh-CN" altLang="en-US" dirty="0"/>
                    </a:p>
                  </a:txBody>
                  <a:tcPr anchor="ctr"/>
                </a:tc>
              </a:tr>
              <a:tr h="1545151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solidFill>
                            <a:srgbClr val="FF0000"/>
                          </a:solidFill>
                        </a:rPr>
                        <a:t>前控球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脱离一个跨步够得到的地方</a:t>
                      </a:r>
                      <a:endParaRPr lang="en-US" altLang="zh-CN" sz="18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较远，受保护性较差，可控性差</a:t>
                      </a:r>
                      <a:endParaRPr lang="en-US" altLang="zh-CN" sz="18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较近，过多侵入防守区域，受攻击性较多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越靠前出球角度逐步收窄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越靠前左右取向性越难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前推疾</a:t>
                      </a:r>
                      <a:r>
                        <a:rPr lang="zh-CN" altLang="en-US" dirty="0" smtClean="0"/>
                        <a:t>进穿防区，取时间失空间</a:t>
                      </a:r>
                      <a:endParaRPr lang="zh-CN" altLang="en-US" dirty="0"/>
                    </a:p>
                  </a:txBody>
                  <a:tcPr anchor="ctr"/>
                </a:tc>
              </a:tr>
              <a:tr h="1673047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solidFill>
                            <a:srgbClr val="FF0000"/>
                          </a:solidFill>
                        </a:rPr>
                        <a:t>后控球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 smtClean="0"/>
                        <a:t>在一个跨步够得到的地方内</a:t>
                      </a:r>
                      <a:endParaRPr lang="en-US" altLang="zh-CN" sz="18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较近，受保护性较强，可控性较强</a:t>
                      </a:r>
                      <a:endParaRPr lang="en-US" altLang="zh-CN" sz="18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较远，寻求脱离防守区域，受攻击性较少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越靠后出球角度逐步放宽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越靠后左右取向性 越易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/>
                        <a:t>侧移腾挪尧</a:t>
                      </a:r>
                      <a:r>
                        <a:rPr lang="zh-CN" altLang="en-US" dirty="0" smtClean="0"/>
                        <a:t>防区，取空间失时间</a:t>
                      </a:r>
                    </a:p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41" name="Freeform 2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41338" y="2027238"/>
            <a:ext cx="1487487" cy="496887"/>
          </a:xfrm>
          <a:custGeom>
            <a:avLst/>
            <a:gdLst>
              <a:gd name="T0" fmla="*/ 2147483647 w 1334"/>
              <a:gd name="T1" fmla="*/ 0 h 491"/>
              <a:gd name="T2" fmla="*/ 0 w 1334"/>
              <a:gd name="T3" fmla="*/ 2147483647 h 491"/>
              <a:gd name="T4" fmla="*/ 2147483647 w 1334"/>
              <a:gd name="T5" fmla="*/ 2147483647 h 491"/>
              <a:gd name="T6" fmla="*/ 2147483647 w 1334"/>
              <a:gd name="T7" fmla="*/ 0 h 491"/>
              <a:gd name="T8" fmla="*/ 2147483647 w 1334"/>
              <a:gd name="T9" fmla="*/ 0 h 4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34"/>
              <a:gd name="T16" fmla="*/ 0 h 491"/>
              <a:gd name="T17" fmla="*/ 1334 w 1334"/>
              <a:gd name="T18" fmla="*/ 491 h 49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34" h="491">
                <a:moveTo>
                  <a:pt x="2" y="0"/>
                </a:moveTo>
                <a:lnTo>
                  <a:pt x="0" y="491"/>
                </a:lnTo>
                <a:lnTo>
                  <a:pt x="872" y="491"/>
                </a:lnTo>
                <a:lnTo>
                  <a:pt x="1334" y="0"/>
                </a:lnTo>
                <a:lnTo>
                  <a:pt x="2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zh-CN" altLang="en-US" dirty="0" smtClean="0"/>
              <a:t>练习方法：</a:t>
            </a:r>
            <a:endParaRPr lang="zh-CN" altLang="en-US" dirty="0"/>
          </a:p>
        </p:txBody>
      </p:sp>
      <p:sp>
        <p:nvSpPr>
          <p:cNvPr id="22532" name="Text Box 3"/>
          <p:cNvSpPr txBox="1">
            <a:spLocks noChangeArrowheads="1"/>
          </p:cNvSpPr>
          <p:nvPr/>
        </p:nvSpPr>
        <p:spPr bwMode="auto">
          <a:xfrm>
            <a:off x="4918075" y="3509963"/>
            <a:ext cx="3433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/>
              <a:t>   </a:t>
            </a:r>
          </a:p>
        </p:txBody>
      </p: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2187575" y="2027238"/>
          <a:ext cx="6258492" cy="496887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6258492"/>
              </a:tblGrid>
              <a:tr h="496887">
                <a:tc>
                  <a:txBody>
                    <a:bodyPr/>
                    <a:lstStyle/>
                    <a:p>
                      <a:r>
                        <a:rPr lang="zh-CN" alt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极化训练法中盘带实心球练习是提高后控球技术的最佳方法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Freeform 2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71500" y="3037417"/>
            <a:ext cx="1487488" cy="496888"/>
          </a:xfrm>
          <a:custGeom>
            <a:avLst/>
            <a:gdLst>
              <a:gd name="T0" fmla="*/ 2147483647 w 1334"/>
              <a:gd name="T1" fmla="*/ 0 h 491"/>
              <a:gd name="T2" fmla="*/ 0 w 1334"/>
              <a:gd name="T3" fmla="*/ 2147483647 h 491"/>
              <a:gd name="T4" fmla="*/ 2147483647 w 1334"/>
              <a:gd name="T5" fmla="*/ 2147483647 h 491"/>
              <a:gd name="T6" fmla="*/ 2147483647 w 1334"/>
              <a:gd name="T7" fmla="*/ 0 h 491"/>
              <a:gd name="T8" fmla="*/ 2147483647 w 1334"/>
              <a:gd name="T9" fmla="*/ 0 h 4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34"/>
              <a:gd name="T16" fmla="*/ 0 h 491"/>
              <a:gd name="T17" fmla="*/ 1334 w 1334"/>
              <a:gd name="T18" fmla="*/ 491 h 49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34" h="491">
                <a:moveTo>
                  <a:pt x="2" y="0"/>
                </a:moveTo>
                <a:lnTo>
                  <a:pt x="0" y="491"/>
                </a:lnTo>
                <a:lnTo>
                  <a:pt x="872" y="491"/>
                </a:lnTo>
                <a:lnTo>
                  <a:pt x="1334" y="0"/>
                </a:lnTo>
                <a:lnTo>
                  <a:pt x="2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zh-CN" altLang="en-US" dirty="0" smtClean="0"/>
              <a:t>练习原理：</a:t>
            </a:r>
            <a:endParaRPr lang="zh-CN" altLang="en-US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2217738" y="3003550"/>
          <a:ext cx="6258492" cy="9144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6258492"/>
              </a:tblGrid>
              <a:tr h="496887">
                <a:tc>
                  <a:txBody>
                    <a:bodyPr/>
                    <a:lstStyle/>
                    <a:p>
                      <a:r>
                        <a:rPr lang="zh-CN" alt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实心球因自身重量具有滞后性，不易前滚，盘带时处于滞后状态，不像常规足球那样前滚性太强，迫使练习中要不断反复处理滞后状态下的球，得以极化练习成型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Freeform 2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71500" y="4285580"/>
            <a:ext cx="1487488" cy="496888"/>
          </a:xfrm>
          <a:custGeom>
            <a:avLst/>
            <a:gdLst>
              <a:gd name="T0" fmla="*/ 2147483647 w 1334"/>
              <a:gd name="T1" fmla="*/ 0 h 491"/>
              <a:gd name="T2" fmla="*/ 0 w 1334"/>
              <a:gd name="T3" fmla="*/ 2147483647 h 491"/>
              <a:gd name="T4" fmla="*/ 2147483647 w 1334"/>
              <a:gd name="T5" fmla="*/ 2147483647 h 491"/>
              <a:gd name="T6" fmla="*/ 2147483647 w 1334"/>
              <a:gd name="T7" fmla="*/ 0 h 491"/>
              <a:gd name="T8" fmla="*/ 2147483647 w 1334"/>
              <a:gd name="T9" fmla="*/ 0 h 4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34"/>
              <a:gd name="T16" fmla="*/ 0 h 491"/>
              <a:gd name="T17" fmla="*/ 1334 w 1334"/>
              <a:gd name="T18" fmla="*/ 491 h 49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34" h="491">
                <a:moveTo>
                  <a:pt x="2" y="0"/>
                </a:moveTo>
                <a:lnTo>
                  <a:pt x="0" y="491"/>
                </a:lnTo>
                <a:lnTo>
                  <a:pt x="872" y="491"/>
                </a:lnTo>
                <a:lnTo>
                  <a:pt x="1334" y="0"/>
                </a:lnTo>
                <a:lnTo>
                  <a:pt x="2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zh-CN" altLang="en-US" dirty="0" smtClean="0"/>
              <a:t>参考文章：</a:t>
            </a:r>
            <a:endParaRPr lang="zh-CN" altLang="en-US" dirty="0"/>
          </a:p>
        </p:txBody>
      </p:sp>
      <p:graphicFrame>
        <p:nvGraphicFramePr>
          <p:cNvPr id="15" name="表格 14"/>
          <p:cNvGraphicFramePr>
            <a:graphicFrameLocks noGrp="1"/>
          </p:cNvGraphicFramePr>
          <p:nvPr/>
        </p:nvGraphicFramePr>
        <p:xfrm>
          <a:off x="2217738" y="4289118"/>
          <a:ext cx="6258492" cy="64008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6258492"/>
              </a:tblGrid>
              <a:tr h="4857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0" dirty="0" smtClean="0">
                          <a:latin typeface="+mn-ea"/>
                          <a:ea typeface="+mn-ea"/>
                        </a:rPr>
                        <a:t>《</a:t>
                      </a:r>
                      <a:r>
                        <a:rPr lang="zh-CN" altLang="en-US" sz="1800" b="0" i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论极化训练法中应用实心球训练的重要价值</a:t>
                      </a:r>
                      <a:r>
                        <a:rPr lang="en-US" altLang="zh-CN" b="0" dirty="0" smtClean="0">
                          <a:latin typeface="+mn-ea"/>
                          <a:ea typeface="+mn-ea"/>
                        </a:rPr>
                        <a:t>》http://blog.sina.com.cn/s/blog_5192130e01011tn1.html</a:t>
                      </a:r>
                      <a:endParaRPr lang="zh-CN" altLang="en-US" b="0" dirty="0" smtClean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页脚占位符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CN" altLang="en-US" smtClean="0"/>
              <a:t>中式足球理论：五、后控球理论</a:t>
            </a:r>
            <a:endParaRPr lang="en-US"/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E0390B-26B0-4BEA-B62D-D4127E46D66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14" name="AutoShape 2"/>
          <p:cNvSpPr>
            <a:spLocks noChangeArrowheads="1"/>
          </p:cNvSpPr>
          <p:nvPr/>
        </p:nvSpPr>
        <p:spPr bwMode="auto">
          <a:xfrm>
            <a:off x="285750" y="300038"/>
            <a:ext cx="6500813" cy="771525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endParaRPr lang="zh-CN" altLang="zh-CN" sz="2800" dirty="0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71038" y="329793"/>
            <a:ext cx="6772730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4000" b="1" dirty="0"/>
              <a:t> </a:t>
            </a:r>
            <a:r>
              <a:rPr lang="en-US" altLang="zh-CN" sz="4000" b="1" dirty="0" smtClean="0"/>
              <a:t>4 </a:t>
            </a:r>
            <a:r>
              <a:rPr lang="zh-CN" altLang="en-US" sz="4000" b="1" dirty="0" smtClean="0"/>
              <a:t> 后控球的练习方法</a:t>
            </a:r>
            <a:endParaRPr lang="zh-CN" altLang="en-US" sz="40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571750" y="2063750"/>
            <a:ext cx="612775" cy="608013"/>
            <a:chOff x="0" y="0"/>
            <a:chExt cx="385" cy="383"/>
          </a:xfrm>
        </p:grpSpPr>
        <p:sp>
          <p:nvSpPr>
            <p:cNvPr id="19509" name="Oval 3"/>
            <p:cNvSpPr>
              <a:spLocks noChangeArrowheads="1"/>
            </p:cNvSpPr>
            <p:nvPr/>
          </p:nvSpPr>
          <p:spPr bwMode="auto">
            <a:xfrm>
              <a:off x="0" y="0"/>
              <a:ext cx="385" cy="383"/>
            </a:xfrm>
            <a:prstGeom prst="ellipse">
              <a:avLst/>
            </a:pr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8" y="6"/>
              <a:ext cx="369" cy="369"/>
              <a:chOff x="0" y="0"/>
              <a:chExt cx="369" cy="369"/>
            </a:xfrm>
          </p:grpSpPr>
          <p:sp>
            <p:nvSpPr>
              <p:cNvPr id="19511" name="Oval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69" cy="369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19512" name="Oval 6"/>
              <p:cNvSpPr>
                <a:spLocks noChangeArrowheads="1"/>
              </p:cNvSpPr>
              <p:nvPr/>
            </p:nvSpPr>
            <p:spPr bwMode="auto">
              <a:xfrm>
                <a:off x="5" y="2"/>
                <a:ext cx="359" cy="360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19513" name="Oval 7"/>
              <p:cNvSpPr>
                <a:spLocks noChangeArrowheads="1"/>
              </p:cNvSpPr>
              <p:nvPr/>
            </p:nvSpPr>
            <p:spPr bwMode="auto">
              <a:xfrm>
                <a:off x="9" y="5"/>
                <a:ext cx="342" cy="337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19514" name="Oval 8"/>
              <p:cNvSpPr>
                <a:spLocks noChangeArrowheads="1"/>
              </p:cNvSpPr>
              <p:nvPr/>
            </p:nvSpPr>
            <p:spPr bwMode="auto">
              <a:xfrm>
                <a:off x="28" y="15"/>
                <a:ext cx="305" cy="273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2679700" y="21336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>
                <a:solidFill>
                  <a:srgbClr val="080808"/>
                </a:solidFill>
              </a:rPr>
              <a:t>1</a:t>
            </a:r>
          </a:p>
        </p:txBody>
      </p: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3286116" y="3071810"/>
            <a:ext cx="5311775" cy="688975"/>
            <a:chOff x="0" y="0"/>
            <a:chExt cx="4058" cy="480"/>
          </a:xfrm>
        </p:grpSpPr>
        <p:sp>
          <p:nvSpPr>
            <p:cNvPr id="19505" name="AutoShape 11"/>
            <p:cNvSpPr>
              <a:spLocks noChangeArrowheads="1"/>
            </p:cNvSpPr>
            <p:nvPr/>
          </p:nvSpPr>
          <p:spPr bwMode="auto">
            <a:xfrm>
              <a:off x="0" y="0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FF9900"/>
                </a:gs>
                <a:gs pos="50000">
                  <a:srgbClr val="EF8F00"/>
                </a:gs>
                <a:gs pos="100000">
                  <a:srgbClr val="FF99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5" name="Group 12"/>
            <p:cNvGrpSpPr>
              <a:grpSpLocks/>
            </p:cNvGrpSpPr>
            <p:nvPr/>
          </p:nvGrpSpPr>
          <p:grpSpPr bwMode="auto">
            <a:xfrm>
              <a:off x="10" y="15"/>
              <a:ext cx="4043" cy="444"/>
              <a:chOff x="0" y="0"/>
              <a:chExt cx="3988" cy="444"/>
            </a:xfrm>
          </p:grpSpPr>
          <p:sp>
            <p:nvSpPr>
              <p:cNvPr id="7181" name="AutoShape 13"/>
              <p:cNvSpPr>
                <a:spLocks noChangeArrowheads="1"/>
              </p:cNvSpPr>
              <p:nvPr/>
            </p:nvSpPr>
            <p:spPr bwMode="auto">
              <a:xfrm>
                <a:off x="0" y="329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alpha val="0"/>
                    </a:schemeClr>
                  </a:gs>
                  <a:gs pos="100000">
                    <a:schemeClr val="accent2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7182" name="AutoShape 1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gamma/>
                      <a:tint val="0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</p:grpSp>
      </p:grp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3330575" y="4152900"/>
            <a:ext cx="5311775" cy="688975"/>
            <a:chOff x="0" y="0"/>
            <a:chExt cx="4058" cy="480"/>
          </a:xfrm>
        </p:grpSpPr>
        <p:sp>
          <p:nvSpPr>
            <p:cNvPr id="19501" name="AutoShape 16"/>
            <p:cNvSpPr>
              <a:spLocks noChangeArrowheads="1"/>
            </p:cNvSpPr>
            <p:nvPr/>
          </p:nvSpPr>
          <p:spPr bwMode="auto">
            <a:xfrm>
              <a:off x="0" y="0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3CC33"/>
                </a:gs>
                <a:gs pos="50000">
                  <a:srgbClr val="30BF30"/>
                </a:gs>
                <a:gs pos="100000">
                  <a:srgbClr val="33CC33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7" name="Group 17"/>
            <p:cNvGrpSpPr>
              <a:grpSpLocks/>
            </p:cNvGrpSpPr>
            <p:nvPr/>
          </p:nvGrpSpPr>
          <p:grpSpPr bwMode="auto">
            <a:xfrm>
              <a:off x="10" y="15"/>
              <a:ext cx="4043" cy="444"/>
              <a:chOff x="0" y="0"/>
              <a:chExt cx="3988" cy="444"/>
            </a:xfrm>
          </p:grpSpPr>
          <p:sp>
            <p:nvSpPr>
              <p:cNvPr id="7186" name="AutoShape 18"/>
              <p:cNvSpPr>
                <a:spLocks noChangeArrowheads="1"/>
              </p:cNvSpPr>
              <p:nvPr/>
            </p:nvSpPr>
            <p:spPr bwMode="auto">
              <a:xfrm>
                <a:off x="0" y="329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hlink">
                      <a:alpha val="0"/>
                    </a:schemeClr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7187" name="AutoShape 1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100000">
                    <a:schemeClr val="hlink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</p:grpSp>
      </p:grpSp>
      <p:grpSp>
        <p:nvGrpSpPr>
          <p:cNvPr id="8" name="Group 25"/>
          <p:cNvGrpSpPr>
            <a:grpSpLocks/>
          </p:cNvGrpSpPr>
          <p:nvPr/>
        </p:nvGrpSpPr>
        <p:grpSpPr bwMode="auto">
          <a:xfrm>
            <a:off x="3330575" y="2019300"/>
            <a:ext cx="5311775" cy="688975"/>
            <a:chOff x="0" y="0"/>
            <a:chExt cx="4058" cy="480"/>
          </a:xfrm>
        </p:grpSpPr>
        <p:sp>
          <p:nvSpPr>
            <p:cNvPr id="7194" name="AutoShape 26"/>
            <p:cNvSpPr>
              <a:spLocks noChangeArrowheads="1"/>
            </p:cNvSpPr>
            <p:nvPr/>
          </p:nvSpPr>
          <p:spPr bwMode="auto">
            <a:xfrm>
              <a:off x="0" y="0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tx2"/>
                </a:gs>
                <a:gs pos="50000">
                  <a:schemeClr val="tx2">
                    <a:gamma/>
                    <a:shade val="93725"/>
                    <a:invGamma/>
                  </a:schemeClr>
                </a:gs>
                <a:gs pos="100000">
                  <a:schemeClr val="tx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grpSp>
          <p:nvGrpSpPr>
            <p:cNvPr id="9" name="Group 27"/>
            <p:cNvGrpSpPr>
              <a:grpSpLocks/>
            </p:cNvGrpSpPr>
            <p:nvPr/>
          </p:nvGrpSpPr>
          <p:grpSpPr bwMode="auto">
            <a:xfrm>
              <a:off x="10" y="15"/>
              <a:ext cx="4043" cy="444"/>
              <a:chOff x="0" y="0"/>
              <a:chExt cx="3988" cy="444"/>
            </a:xfrm>
          </p:grpSpPr>
          <p:sp>
            <p:nvSpPr>
              <p:cNvPr id="7196" name="AutoShape 28"/>
              <p:cNvSpPr>
                <a:spLocks noChangeArrowheads="1"/>
              </p:cNvSpPr>
              <p:nvPr/>
            </p:nvSpPr>
            <p:spPr bwMode="auto">
              <a:xfrm>
                <a:off x="0" y="329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7197" name="AutoShape 2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gamma/>
                      <a:tint val="0"/>
                      <a:invGamma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</p:grpSp>
      </p:grpSp>
      <p:sp>
        <p:nvSpPr>
          <p:cNvPr id="7198" name="Text Box 30"/>
          <p:cNvSpPr txBox="1">
            <a:spLocks noChangeArrowheads="1"/>
          </p:cNvSpPr>
          <p:nvPr/>
        </p:nvSpPr>
        <p:spPr bwMode="auto">
          <a:xfrm>
            <a:off x="3365139" y="2156178"/>
            <a:ext cx="519909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1" lang="zh-CN" altLang="en-US" sz="2000" b="1" dirty="0" smtClean="0">
                <a:solidFill>
                  <a:schemeClr val="bg1"/>
                </a:solidFill>
              </a:rPr>
              <a:t>后控球是进攻者保护支配球的最佳常规状态</a:t>
            </a:r>
            <a:endParaRPr kumimoji="1"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7199" name="Text Box 31"/>
          <p:cNvSpPr txBox="1">
            <a:spLocks noChangeArrowheads="1"/>
          </p:cNvSpPr>
          <p:nvPr/>
        </p:nvSpPr>
        <p:spPr bwMode="auto">
          <a:xfrm>
            <a:off x="3498672" y="3228446"/>
            <a:ext cx="488952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1" lang="zh-CN" altLang="en-US" sz="2000" b="1" dirty="0" smtClean="0"/>
              <a:t>后控球是实施灵活取向及规避防区的前提</a:t>
            </a:r>
            <a:endParaRPr kumimoji="1" lang="zh-CN" altLang="en-US" sz="2000" b="1" dirty="0"/>
          </a:p>
        </p:txBody>
      </p:sp>
      <p:sp>
        <p:nvSpPr>
          <p:cNvPr id="7200" name="Text Box 32"/>
          <p:cNvSpPr txBox="1">
            <a:spLocks noChangeArrowheads="1"/>
          </p:cNvSpPr>
          <p:nvPr/>
        </p:nvSpPr>
        <p:spPr bwMode="auto">
          <a:xfrm>
            <a:off x="3619323" y="4275138"/>
            <a:ext cx="48498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Clr>
                <a:schemeClr val="tx1"/>
              </a:buClr>
            </a:pPr>
            <a:r>
              <a:rPr kumimoji="1" lang="zh-CN" altLang="en-US" sz="2000" b="1" dirty="0" smtClean="0"/>
              <a:t>盘带实心球是提高后控球能力的最佳途径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7201" name="Text Box 33"/>
          <p:cNvSpPr txBox="1">
            <a:spLocks noChangeArrowheads="1"/>
          </p:cNvSpPr>
          <p:nvPr/>
        </p:nvSpPr>
        <p:spPr bwMode="auto">
          <a:xfrm>
            <a:off x="3719513" y="4794250"/>
            <a:ext cx="4603750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Clr>
                <a:schemeClr val="tx1"/>
              </a:buClr>
            </a:pPr>
            <a:r>
              <a:rPr lang="zh-CN" altLang="en-US" sz="2000" b="1">
                <a:solidFill>
                  <a:schemeClr val="bg1"/>
                </a:solidFill>
              </a:rPr>
              <a:t>点击输入文字信息</a:t>
            </a:r>
          </a:p>
        </p:txBody>
      </p:sp>
      <p:grpSp>
        <p:nvGrpSpPr>
          <p:cNvPr id="10" name="Group 34"/>
          <p:cNvGrpSpPr>
            <a:grpSpLocks/>
          </p:cNvGrpSpPr>
          <p:nvPr/>
        </p:nvGrpSpPr>
        <p:grpSpPr bwMode="auto">
          <a:xfrm>
            <a:off x="2571750" y="3136900"/>
            <a:ext cx="612775" cy="608013"/>
            <a:chOff x="0" y="0"/>
            <a:chExt cx="385" cy="383"/>
          </a:xfrm>
        </p:grpSpPr>
        <p:sp>
          <p:nvSpPr>
            <p:cNvPr id="19491" name="Oval 35"/>
            <p:cNvSpPr>
              <a:spLocks noChangeArrowheads="1"/>
            </p:cNvSpPr>
            <p:nvPr/>
          </p:nvSpPr>
          <p:spPr bwMode="auto">
            <a:xfrm>
              <a:off x="0" y="0"/>
              <a:ext cx="385" cy="383"/>
            </a:xfrm>
            <a:prstGeom prst="ellipse">
              <a:avLst/>
            </a:pr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11" name="Group 36"/>
            <p:cNvGrpSpPr>
              <a:grpSpLocks/>
            </p:cNvGrpSpPr>
            <p:nvPr/>
          </p:nvGrpSpPr>
          <p:grpSpPr bwMode="auto">
            <a:xfrm>
              <a:off x="8" y="6"/>
              <a:ext cx="369" cy="369"/>
              <a:chOff x="0" y="0"/>
              <a:chExt cx="369" cy="369"/>
            </a:xfrm>
          </p:grpSpPr>
          <p:sp>
            <p:nvSpPr>
              <p:cNvPr id="19493" name="Oval 3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69" cy="369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19494" name="Oval 38"/>
              <p:cNvSpPr>
                <a:spLocks noChangeArrowheads="1"/>
              </p:cNvSpPr>
              <p:nvPr/>
            </p:nvSpPr>
            <p:spPr bwMode="auto">
              <a:xfrm>
                <a:off x="5" y="2"/>
                <a:ext cx="359" cy="360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19495" name="Oval 39"/>
              <p:cNvSpPr>
                <a:spLocks noChangeArrowheads="1"/>
              </p:cNvSpPr>
              <p:nvPr/>
            </p:nvSpPr>
            <p:spPr bwMode="auto">
              <a:xfrm>
                <a:off x="9" y="5"/>
                <a:ext cx="342" cy="337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19496" name="Oval 40"/>
              <p:cNvSpPr>
                <a:spLocks noChangeArrowheads="1"/>
              </p:cNvSpPr>
              <p:nvPr/>
            </p:nvSpPr>
            <p:spPr bwMode="auto">
              <a:xfrm>
                <a:off x="28" y="15"/>
                <a:ext cx="305" cy="273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7209" name="Text Box 41"/>
          <p:cNvSpPr txBox="1">
            <a:spLocks noChangeArrowheads="1"/>
          </p:cNvSpPr>
          <p:nvPr/>
        </p:nvSpPr>
        <p:spPr bwMode="auto">
          <a:xfrm>
            <a:off x="2679700" y="320675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080808"/>
                </a:solidFill>
              </a:rPr>
              <a:t>2</a:t>
            </a:r>
          </a:p>
        </p:txBody>
      </p:sp>
      <p:grpSp>
        <p:nvGrpSpPr>
          <p:cNvPr id="12" name="Group 42"/>
          <p:cNvGrpSpPr>
            <a:grpSpLocks/>
          </p:cNvGrpSpPr>
          <p:nvPr/>
        </p:nvGrpSpPr>
        <p:grpSpPr bwMode="auto">
          <a:xfrm>
            <a:off x="2571750" y="4184650"/>
            <a:ext cx="612775" cy="609600"/>
            <a:chOff x="0" y="0"/>
            <a:chExt cx="385" cy="383"/>
          </a:xfrm>
        </p:grpSpPr>
        <p:sp>
          <p:nvSpPr>
            <p:cNvPr id="19485" name="Oval 43"/>
            <p:cNvSpPr>
              <a:spLocks noChangeArrowheads="1"/>
            </p:cNvSpPr>
            <p:nvPr/>
          </p:nvSpPr>
          <p:spPr bwMode="auto">
            <a:xfrm>
              <a:off x="0" y="0"/>
              <a:ext cx="385" cy="383"/>
            </a:xfrm>
            <a:prstGeom prst="ellipse">
              <a:avLst/>
            </a:pr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13" name="Group 44"/>
            <p:cNvGrpSpPr>
              <a:grpSpLocks/>
            </p:cNvGrpSpPr>
            <p:nvPr/>
          </p:nvGrpSpPr>
          <p:grpSpPr bwMode="auto">
            <a:xfrm>
              <a:off x="8" y="6"/>
              <a:ext cx="369" cy="369"/>
              <a:chOff x="0" y="0"/>
              <a:chExt cx="369" cy="369"/>
            </a:xfrm>
          </p:grpSpPr>
          <p:sp>
            <p:nvSpPr>
              <p:cNvPr id="19487" name="Oval 4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69" cy="369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19488" name="Oval 46"/>
              <p:cNvSpPr>
                <a:spLocks noChangeArrowheads="1"/>
              </p:cNvSpPr>
              <p:nvPr/>
            </p:nvSpPr>
            <p:spPr bwMode="auto">
              <a:xfrm>
                <a:off x="5" y="2"/>
                <a:ext cx="359" cy="360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19489" name="Oval 47"/>
              <p:cNvSpPr>
                <a:spLocks noChangeArrowheads="1"/>
              </p:cNvSpPr>
              <p:nvPr/>
            </p:nvSpPr>
            <p:spPr bwMode="auto">
              <a:xfrm>
                <a:off x="9" y="5"/>
                <a:ext cx="342" cy="337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19490" name="Oval 48"/>
              <p:cNvSpPr>
                <a:spLocks noChangeArrowheads="1"/>
              </p:cNvSpPr>
              <p:nvPr/>
            </p:nvSpPr>
            <p:spPr bwMode="auto">
              <a:xfrm>
                <a:off x="28" y="15"/>
                <a:ext cx="305" cy="273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7217" name="Text Box 49"/>
          <p:cNvSpPr txBox="1">
            <a:spLocks noChangeArrowheads="1"/>
          </p:cNvSpPr>
          <p:nvPr/>
        </p:nvSpPr>
        <p:spPr bwMode="auto">
          <a:xfrm>
            <a:off x="2679700" y="42545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080808"/>
                </a:solidFill>
              </a:rPr>
              <a:t>3</a:t>
            </a:r>
          </a:p>
        </p:txBody>
      </p:sp>
      <p:sp>
        <p:nvSpPr>
          <p:cNvPr id="61" name="页脚占位符 6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CN" altLang="en-US" smtClean="0"/>
              <a:t>中式足球理论：五、后控球理论</a:t>
            </a:r>
            <a:endParaRPr lang="en-US"/>
          </a:p>
        </p:txBody>
      </p:sp>
      <p:sp>
        <p:nvSpPr>
          <p:cNvPr id="60" name="灯片编号占位符 59"/>
          <p:cNvSpPr>
            <a:spLocks noGrp="1"/>
          </p:cNvSpPr>
          <p:nvPr>
            <p:ph type="sldNum" sz="quarter" idx="12"/>
          </p:nvPr>
        </p:nvSpPr>
        <p:spPr>
          <a:xfrm>
            <a:off x="6643702" y="6286520"/>
            <a:ext cx="2133600" cy="365125"/>
          </a:xfrm>
        </p:spPr>
        <p:txBody>
          <a:bodyPr>
            <a:normAutofit/>
          </a:bodyPr>
          <a:lstStyle/>
          <a:p>
            <a:pPr>
              <a:defRPr/>
            </a:pPr>
            <a:fld id="{8FFE490F-0527-45D1-91D5-1B414C153201}" type="slidenum">
              <a:rPr lang="en-US"/>
              <a:pPr>
                <a:defRPr/>
              </a:pPr>
              <a:t>6</a:t>
            </a:fld>
            <a:endParaRPr lang="en-US" dirty="0"/>
          </a:p>
        </p:txBody>
      </p:sp>
      <p:grpSp>
        <p:nvGrpSpPr>
          <p:cNvPr id="14" name="Group 35"/>
          <p:cNvGrpSpPr>
            <a:grpSpLocks/>
          </p:cNvGrpSpPr>
          <p:nvPr/>
        </p:nvGrpSpPr>
        <p:grpSpPr bwMode="auto">
          <a:xfrm>
            <a:off x="571472" y="214290"/>
            <a:ext cx="2487613" cy="1830388"/>
            <a:chOff x="2200" y="1387"/>
            <a:chExt cx="1484" cy="1214"/>
          </a:xfrm>
        </p:grpSpPr>
        <p:sp>
          <p:nvSpPr>
            <p:cNvPr id="69" name="Oval 36"/>
            <p:cNvSpPr>
              <a:spLocks noChangeAspect="1" noChangeArrowheads="1"/>
            </p:cNvSpPr>
            <p:nvPr/>
          </p:nvSpPr>
          <p:spPr bwMode="gray">
            <a:xfrm>
              <a:off x="2200" y="1830"/>
              <a:ext cx="164" cy="323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70" name="Oval 37"/>
            <p:cNvSpPr>
              <a:spLocks noChangeAspect="1" noChangeArrowheads="1"/>
            </p:cNvSpPr>
            <p:nvPr/>
          </p:nvSpPr>
          <p:spPr bwMode="gray">
            <a:xfrm>
              <a:off x="2304" y="1830"/>
              <a:ext cx="1379" cy="323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>
              <a:spAutoFit/>
            </a:bodyPr>
            <a:lstStyle/>
            <a:p>
              <a:pPr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71" name="Oval 38"/>
            <p:cNvSpPr>
              <a:spLocks noChangeAspect="1" noChangeArrowheads="1"/>
            </p:cNvSpPr>
            <p:nvPr/>
          </p:nvSpPr>
          <p:spPr bwMode="gray">
            <a:xfrm>
              <a:off x="2305" y="1832"/>
              <a:ext cx="1379" cy="321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>
              <a:spAutoFit/>
            </a:bodyPr>
            <a:lstStyle/>
            <a:p>
              <a:pPr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19479" name="Oval 39"/>
            <p:cNvSpPr>
              <a:spLocks noChangeAspect="1" noChangeArrowheads="1"/>
            </p:cNvSpPr>
            <p:nvPr/>
          </p:nvSpPr>
          <p:spPr bwMode="gray">
            <a:xfrm>
              <a:off x="2373" y="1830"/>
              <a:ext cx="1241" cy="327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grpSp>
          <p:nvGrpSpPr>
            <p:cNvPr id="15" name="Group 40"/>
            <p:cNvGrpSpPr>
              <a:grpSpLocks noChangeAspect="1"/>
            </p:cNvGrpSpPr>
            <p:nvPr/>
          </p:nvGrpSpPr>
          <p:grpSpPr bwMode="auto">
            <a:xfrm>
              <a:off x="2391" y="1387"/>
              <a:ext cx="1202" cy="1214"/>
              <a:chOff x="4166" y="1706"/>
              <a:chExt cx="1252" cy="1264"/>
            </a:xfrm>
          </p:grpSpPr>
          <p:sp>
            <p:nvSpPr>
              <p:cNvPr id="19482" name="Oval 41"/>
              <p:cNvSpPr>
                <a:spLocks noChangeAspect="1"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19483" name="Oval 43"/>
              <p:cNvSpPr>
                <a:spLocks noChangeAspect="1"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19484" name="Oval 44"/>
              <p:cNvSpPr>
                <a:spLocks noChangeAspect="1" noChangeArrowheads="1"/>
              </p:cNvSpPr>
              <p:nvPr/>
            </p:nvSpPr>
            <p:spPr bwMode="gray">
              <a:xfrm>
                <a:off x="4320" y="2044"/>
                <a:ext cx="1033" cy="926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vert="eaVert"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9481" name="Rectangle 45"/>
            <p:cNvSpPr>
              <a:spLocks noChangeArrowheads="1"/>
            </p:cNvSpPr>
            <p:nvPr/>
          </p:nvSpPr>
          <p:spPr bwMode="auto">
            <a:xfrm>
              <a:off x="2631" y="1757"/>
              <a:ext cx="763" cy="47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/>
              <a:r>
                <a:rPr lang="zh-CN" altLang="en-US" sz="4000" b="1" dirty="0" smtClean="0">
                  <a:solidFill>
                    <a:srgbClr val="002060"/>
                  </a:solidFill>
                  <a:ea typeface="黑体" pitchFamily="49" charset="-122"/>
                </a:rPr>
                <a:t>小结</a:t>
              </a:r>
              <a:endParaRPr lang="zh-CN" altLang="en-US" sz="4000" b="1" dirty="0">
                <a:solidFill>
                  <a:srgbClr val="002060"/>
                </a:solidFill>
                <a:ea typeface="黑体" pitchFamily="49" charset="-122"/>
              </a:endParaRPr>
            </a:p>
          </p:txBody>
        </p:sp>
      </p:grpSp>
      <p:pic>
        <p:nvPicPr>
          <p:cNvPr id="106" name="Picture 35" descr="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71678"/>
            <a:ext cx="2819401" cy="424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3" name="Group 10"/>
          <p:cNvGrpSpPr>
            <a:grpSpLocks/>
          </p:cNvGrpSpPr>
          <p:nvPr/>
        </p:nvGrpSpPr>
        <p:grpSpPr bwMode="auto">
          <a:xfrm>
            <a:off x="3390710" y="5097479"/>
            <a:ext cx="5311775" cy="688975"/>
            <a:chOff x="0" y="0"/>
            <a:chExt cx="4058" cy="480"/>
          </a:xfrm>
        </p:grpSpPr>
        <p:sp>
          <p:nvSpPr>
            <p:cNvPr id="74" name="AutoShape 11"/>
            <p:cNvSpPr>
              <a:spLocks noChangeArrowheads="1"/>
            </p:cNvSpPr>
            <p:nvPr/>
          </p:nvSpPr>
          <p:spPr bwMode="auto">
            <a:xfrm>
              <a:off x="0" y="0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FF9900"/>
                </a:gs>
                <a:gs pos="50000">
                  <a:srgbClr val="EF8F00"/>
                </a:gs>
                <a:gs pos="100000">
                  <a:srgbClr val="FF99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75" name="Group 12"/>
            <p:cNvGrpSpPr>
              <a:grpSpLocks/>
            </p:cNvGrpSpPr>
            <p:nvPr/>
          </p:nvGrpSpPr>
          <p:grpSpPr bwMode="auto">
            <a:xfrm>
              <a:off x="10" y="15"/>
              <a:ext cx="4043" cy="444"/>
              <a:chOff x="0" y="0"/>
              <a:chExt cx="3988" cy="444"/>
            </a:xfrm>
          </p:grpSpPr>
          <p:sp>
            <p:nvSpPr>
              <p:cNvPr id="76" name="AutoShape 13"/>
              <p:cNvSpPr>
                <a:spLocks noChangeArrowheads="1"/>
              </p:cNvSpPr>
              <p:nvPr/>
            </p:nvSpPr>
            <p:spPr bwMode="auto">
              <a:xfrm>
                <a:off x="0" y="329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alpha val="0"/>
                    </a:schemeClr>
                  </a:gs>
                  <a:gs pos="100000">
                    <a:schemeClr val="accent2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91" name="AutoShape 1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gamma/>
                      <a:tint val="0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</p:grpSp>
      </p:grpSp>
      <p:sp>
        <p:nvSpPr>
          <p:cNvPr id="92" name="Text Box 31"/>
          <p:cNvSpPr txBox="1">
            <a:spLocks noChangeArrowheads="1"/>
          </p:cNvSpPr>
          <p:nvPr/>
        </p:nvSpPr>
        <p:spPr bwMode="auto">
          <a:xfrm>
            <a:off x="3316102" y="5259581"/>
            <a:ext cx="54292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1" lang="zh-CN" altLang="en-US" sz="2000" b="1" dirty="0" smtClean="0"/>
              <a:t>后控球是评判一个球员水平高低</a:t>
            </a:r>
            <a:r>
              <a:rPr kumimoji="1" lang="zh-CN" altLang="en-US" sz="2000" b="1" dirty="0" smtClean="0"/>
              <a:t>的</a:t>
            </a:r>
            <a:r>
              <a:rPr kumimoji="1" lang="zh-CN" altLang="en-US" sz="2000" b="1" dirty="0" smtClean="0"/>
              <a:t>相对</a:t>
            </a:r>
            <a:r>
              <a:rPr kumimoji="1" lang="zh-CN" altLang="en-US" sz="2000" b="1" dirty="0" smtClean="0"/>
              <a:t>标</a:t>
            </a:r>
            <a:r>
              <a:rPr kumimoji="1" lang="zh-CN" altLang="en-US" sz="2000" b="1" dirty="0" smtClean="0"/>
              <a:t>准</a:t>
            </a:r>
            <a:endParaRPr kumimoji="1" lang="zh-CN" altLang="en-US" sz="2000" b="1" dirty="0"/>
          </a:p>
        </p:txBody>
      </p:sp>
      <p:grpSp>
        <p:nvGrpSpPr>
          <p:cNvPr id="93" name="Group 34"/>
          <p:cNvGrpSpPr>
            <a:grpSpLocks/>
          </p:cNvGrpSpPr>
          <p:nvPr/>
        </p:nvGrpSpPr>
        <p:grpSpPr bwMode="auto">
          <a:xfrm>
            <a:off x="2631885" y="5122879"/>
            <a:ext cx="612775" cy="608013"/>
            <a:chOff x="0" y="0"/>
            <a:chExt cx="385" cy="383"/>
          </a:xfrm>
        </p:grpSpPr>
        <p:sp>
          <p:nvSpPr>
            <p:cNvPr id="94" name="Oval 35"/>
            <p:cNvSpPr>
              <a:spLocks noChangeArrowheads="1"/>
            </p:cNvSpPr>
            <p:nvPr/>
          </p:nvSpPr>
          <p:spPr bwMode="auto">
            <a:xfrm>
              <a:off x="0" y="0"/>
              <a:ext cx="385" cy="383"/>
            </a:xfrm>
            <a:prstGeom prst="ellipse">
              <a:avLst/>
            </a:pr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95" name="Group 36"/>
            <p:cNvGrpSpPr>
              <a:grpSpLocks/>
            </p:cNvGrpSpPr>
            <p:nvPr/>
          </p:nvGrpSpPr>
          <p:grpSpPr bwMode="auto">
            <a:xfrm>
              <a:off x="8" y="6"/>
              <a:ext cx="369" cy="369"/>
              <a:chOff x="0" y="0"/>
              <a:chExt cx="369" cy="369"/>
            </a:xfrm>
          </p:grpSpPr>
          <p:sp>
            <p:nvSpPr>
              <p:cNvPr id="96" name="Oval 3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69" cy="369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97" name="Oval 38"/>
              <p:cNvSpPr>
                <a:spLocks noChangeArrowheads="1"/>
              </p:cNvSpPr>
              <p:nvPr/>
            </p:nvSpPr>
            <p:spPr bwMode="auto">
              <a:xfrm>
                <a:off x="5" y="2"/>
                <a:ext cx="359" cy="360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98" name="Oval 39"/>
              <p:cNvSpPr>
                <a:spLocks noChangeArrowheads="1"/>
              </p:cNvSpPr>
              <p:nvPr/>
            </p:nvSpPr>
            <p:spPr bwMode="auto">
              <a:xfrm>
                <a:off x="9" y="5"/>
                <a:ext cx="342" cy="337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99" name="Oval 40"/>
              <p:cNvSpPr>
                <a:spLocks noChangeArrowheads="1"/>
              </p:cNvSpPr>
              <p:nvPr/>
            </p:nvSpPr>
            <p:spPr bwMode="auto">
              <a:xfrm>
                <a:off x="28" y="15"/>
                <a:ext cx="305" cy="273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00" name="Text Box 41"/>
          <p:cNvSpPr txBox="1">
            <a:spLocks noChangeArrowheads="1"/>
          </p:cNvSpPr>
          <p:nvPr/>
        </p:nvSpPr>
        <p:spPr bwMode="auto">
          <a:xfrm>
            <a:off x="2739835" y="5192729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dirty="0" smtClean="0">
                <a:solidFill>
                  <a:srgbClr val="080808"/>
                </a:solidFill>
              </a:rPr>
              <a:t>4</a:t>
            </a:r>
            <a:endParaRPr lang="zh-CN" altLang="en-US" sz="2400" b="1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7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7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7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7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7" grpId="0" bldLvl="0" autoUpdateAnimBg="0"/>
      <p:bldP spid="7198" grpId="0" bldLvl="0" autoUpdateAnimBg="0"/>
      <p:bldP spid="7199" grpId="0" bldLvl="0" autoUpdateAnimBg="0"/>
      <p:bldP spid="7200" grpId="0" bldLvl="0" autoUpdateAnimBg="0"/>
      <p:bldP spid="7201" grpId="0" bldLvl="0" autoUpdateAnimBg="0"/>
      <p:bldP spid="7209" grpId="0" bldLvl="0" autoUpdateAnimBg="0"/>
      <p:bldP spid="7217" grpId="0" bldLvl="0" autoUpdateAnimBg="0"/>
      <p:bldP spid="92" grpId="0" bldLvl="0" autoUpdateAnimBg="0"/>
      <p:bldP spid="100" grpId="0" bldLvl="0" autoUpdateAnimBg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737</TotalTime>
  <Words>758</Words>
  <Application>Microsoft Office PowerPoint</Application>
  <PresentationFormat>全屏显示(4:3)</PresentationFormat>
  <Paragraphs>72</Paragraphs>
  <Slides>6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7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中式</cp:lastModifiedBy>
  <cp:revision>97</cp:revision>
  <dcterms:created xsi:type="dcterms:W3CDTF">2013-04-24T09:57:14Z</dcterms:created>
  <dcterms:modified xsi:type="dcterms:W3CDTF">2013-05-08T13:52:22Z</dcterms:modified>
</cp:coreProperties>
</file>