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4" r:id="rId4"/>
    <p:sldId id="261" r:id="rId5"/>
    <p:sldId id="265" r:id="rId6"/>
    <p:sldId id="263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30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E210E-C5E8-40C8-BA90-41E8EAE68822}" type="datetimeFigureOut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0C50D-12C4-45AB-B531-5FF491ABE6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中式足球理论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23640-53B7-4346-AF7E-AFEE3F129B86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90BB-8E6F-40B0-AA98-3CFD65A927FD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6786-9231-40E9-99F6-CEF687C6252F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1CC-FD85-47A8-AD30-6063AF9F491C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E874-464C-4467-B149-EAE2AF1F1463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F290-C35A-40F9-844B-39D31D4732B0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B238-2B75-461C-B1BE-2BC6E1FFCE1B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F3EC9-B2F9-4174-83E8-F6CFE2FA4750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B0E30-CCF8-40BE-AA81-C85CDC6C8044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9E92-D22E-4A34-BE57-85F91B96732B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655C-633E-41B7-99DC-4B7D374301CC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57E15-28DE-4DDB-95CD-71C3CBA5A00F}" type="datetime1">
              <a:rPr lang="zh-CN" altLang="en-US" smtClean="0"/>
              <a:pPr/>
              <a:t>2015/5/30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smtClean="0"/>
              <a:t>中式足球理论：四、错位空间理论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1400" smtClean="0"/>
              <a:t>中式足球理论：四、错位空间理论</a:t>
            </a:r>
            <a:endParaRPr lang="en-US" sz="1400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875A7-AAAA-4792-ABC1-C23249B2D25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4340" name="AutoShape 2"/>
          <p:cNvSpPr>
            <a:spLocks noChangeArrowheads="1"/>
          </p:cNvSpPr>
          <p:nvPr/>
        </p:nvSpPr>
        <p:spPr bwMode="auto">
          <a:xfrm>
            <a:off x="946150" y="1595438"/>
            <a:ext cx="7269163" cy="109061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7200"/>
          </a:p>
        </p:txBody>
      </p:sp>
      <p:sp>
        <p:nvSpPr>
          <p:cNvPr id="11" name="矩形 10"/>
          <p:cNvSpPr/>
          <p:nvPr/>
        </p:nvSpPr>
        <p:spPr>
          <a:xfrm>
            <a:off x="1303143" y="1693570"/>
            <a:ext cx="644599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四、错位空间理</a:t>
            </a:r>
            <a:r>
              <a:rPr lang="zh-CN" alt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论</a:t>
            </a:r>
          </a:p>
        </p:txBody>
      </p:sp>
      <p:sp>
        <p:nvSpPr>
          <p:cNvPr id="12" name="矩形 11"/>
          <p:cNvSpPr/>
          <p:nvPr/>
        </p:nvSpPr>
        <p:spPr>
          <a:xfrm>
            <a:off x="2214546" y="3935560"/>
            <a:ext cx="6357982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中式足球理论</a:t>
            </a:r>
            <a:r>
              <a:rPr lang="en-US" altLang="zh-CN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PPT</a:t>
            </a:r>
            <a:r>
              <a:rPr lang="zh-CN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图解篇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AutoShape 26"/>
          <p:cNvSpPr>
            <a:spLocks noChangeArrowheads="1"/>
          </p:cNvSpPr>
          <p:nvPr/>
        </p:nvSpPr>
        <p:spPr bwMode="auto">
          <a:xfrm>
            <a:off x="500034" y="4643446"/>
            <a:ext cx="2500330" cy="8572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" name="AutoShape 26"/>
          <p:cNvSpPr>
            <a:spLocks noChangeArrowheads="1"/>
          </p:cNvSpPr>
          <p:nvPr/>
        </p:nvSpPr>
        <p:spPr bwMode="auto">
          <a:xfrm>
            <a:off x="500034" y="3643314"/>
            <a:ext cx="2500330" cy="8572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0" name="灯片编号占位符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6135-4449-496B-B59B-CA4A943984E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1" name="页脚占位符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19460" name="AutoShape 2"/>
          <p:cNvSpPr>
            <a:spLocks noChangeArrowheads="1"/>
          </p:cNvSpPr>
          <p:nvPr/>
        </p:nvSpPr>
        <p:spPr bwMode="auto">
          <a:xfrm>
            <a:off x="285750" y="300038"/>
            <a:ext cx="6500813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2800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71038" y="329793"/>
            <a:ext cx="677273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1 </a:t>
            </a:r>
            <a:r>
              <a:rPr lang="zh-CN" altLang="en-US" sz="4000" b="1" dirty="0" smtClean="0"/>
              <a:t> 错位空间定</a:t>
            </a:r>
            <a:r>
              <a:rPr lang="zh-CN" altLang="en-US" sz="4000" b="1" dirty="0"/>
              <a:t>义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7188" y="1444445"/>
            <a:ext cx="2857500" cy="833437"/>
            <a:chOff x="0" y="0"/>
            <a:chExt cx="1321" cy="29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1321" cy="29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flipH="1">
              <a:off x="1255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>
              <a:off x="14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46" name="AutoShape 26"/>
          <p:cNvSpPr>
            <a:spLocks noChangeArrowheads="1"/>
          </p:cNvSpPr>
          <p:nvPr/>
        </p:nvSpPr>
        <p:spPr bwMode="auto">
          <a:xfrm>
            <a:off x="500034" y="2643182"/>
            <a:ext cx="2500330" cy="8572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9" name="Rectangle 29"/>
          <p:cNvSpPr>
            <a:spLocks noChangeArrowheads="1"/>
          </p:cNvSpPr>
          <p:nvPr/>
        </p:nvSpPr>
        <p:spPr bwMode="auto">
          <a:xfrm>
            <a:off x="536046" y="2774769"/>
            <a:ext cx="25018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2000" b="1" dirty="0">
                <a:cs typeface="Arial" pitchFamily="34" charset="0"/>
              </a:rPr>
              <a:t> </a:t>
            </a:r>
            <a:r>
              <a:rPr lang="zh-CN" altLang="en-US" sz="2000" b="1" dirty="0" smtClean="0">
                <a:cs typeface="Arial" pitchFamily="34" charset="0"/>
              </a:rPr>
              <a:t>进攻者</a:t>
            </a:r>
            <a:r>
              <a:rPr lang="zh-CN" altLang="en-US" sz="2000" b="1" dirty="0" smtClean="0"/>
              <a:t>在最后实施过传射动作之前</a:t>
            </a:r>
            <a:endParaRPr lang="zh-CN" altLang="en-US" sz="2000" b="1" dirty="0"/>
          </a:p>
        </p:txBody>
      </p:sp>
      <p:sp>
        <p:nvSpPr>
          <p:cNvPr id="55" name="矩形 54"/>
          <p:cNvSpPr/>
          <p:nvPr/>
        </p:nvSpPr>
        <p:spPr>
          <a:xfrm>
            <a:off x="357158" y="1511109"/>
            <a:ext cx="307183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错位空间</a:t>
            </a:r>
            <a:endParaRPr lang="zh-CN" alt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374" name="Text Box 3"/>
          <p:cNvSpPr txBox="1">
            <a:spLocks noChangeArrowheads="1"/>
          </p:cNvSpPr>
          <p:nvPr/>
        </p:nvSpPr>
        <p:spPr bwMode="auto">
          <a:xfrm>
            <a:off x="4921250" y="2066925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548894" y="3778605"/>
            <a:ext cx="2463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2000" b="1" dirty="0">
                <a:cs typeface="Arial" pitchFamily="34" charset="0"/>
              </a:rPr>
              <a:t> </a:t>
            </a:r>
            <a:r>
              <a:rPr lang="zh-CN" altLang="en-US" sz="2000" b="1" dirty="0" smtClean="0">
                <a:cs typeface="Arial" pitchFamily="34" charset="0"/>
              </a:rPr>
              <a:t>属于一种瞬时的相对空间状态</a:t>
            </a:r>
            <a:endParaRPr lang="zh-CN" altLang="en-US" sz="2000" b="1" dirty="0"/>
          </a:p>
        </p:txBody>
      </p:sp>
      <p:sp>
        <p:nvSpPr>
          <p:cNvPr id="54" name="Rectangle 29"/>
          <p:cNvSpPr>
            <a:spLocks noChangeArrowheads="1"/>
          </p:cNvSpPr>
          <p:nvPr/>
        </p:nvSpPr>
        <p:spPr bwMode="auto">
          <a:xfrm>
            <a:off x="571472" y="4752455"/>
            <a:ext cx="23574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2000" b="1" dirty="0" smtClean="0">
                <a:cs typeface="Arial" pitchFamily="34" charset="0"/>
              </a:rPr>
              <a:t>攻防两者在纵轴上错开的</a:t>
            </a:r>
            <a:r>
              <a:rPr lang="zh-CN" altLang="en-US" sz="2000" b="1" dirty="0" smtClean="0"/>
              <a:t>相对</a:t>
            </a:r>
            <a:r>
              <a:rPr lang="zh-CN" altLang="en-US" sz="2000" b="1" dirty="0" smtClean="0">
                <a:cs typeface="Arial" pitchFamily="34" charset="0"/>
              </a:rPr>
              <a:t>空间</a:t>
            </a:r>
            <a:endParaRPr lang="zh-CN" altLang="en-US" sz="2000" b="1" dirty="0"/>
          </a:p>
        </p:txBody>
      </p:sp>
      <p:pic>
        <p:nvPicPr>
          <p:cNvPr id="60" name="图片 59" descr="DSC037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1455036"/>
            <a:ext cx="5286380" cy="4451715"/>
          </a:xfrm>
          <a:prstGeom prst="rect">
            <a:avLst/>
          </a:prstGeom>
        </p:spPr>
      </p:pic>
      <p:cxnSp>
        <p:nvCxnSpPr>
          <p:cNvPr id="64" name="直接连接符 63"/>
          <p:cNvCxnSpPr/>
          <p:nvPr/>
        </p:nvCxnSpPr>
        <p:spPr>
          <a:xfrm rot="5400000">
            <a:off x="4171683" y="3679033"/>
            <a:ext cx="40719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rot="5400000">
            <a:off x="4694150" y="3808855"/>
            <a:ext cx="40719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8" grpId="0" animBg="1"/>
      <p:bldP spid="46" grpId="0" animBg="1"/>
      <p:bldP spid="49" grpId="0" bldLvl="0" autoUpdateAnimBg="0"/>
      <p:bldP spid="52" grpId="0" bldLvl="0" autoUpdateAnimBg="0"/>
      <p:bldP spid="54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DSC037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308438"/>
            <a:ext cx="3238523" cy="2428892"/>
          </a:xfrm>
          <a:prstGeom prst="rect">
            <a:avLst/>
          </a:prstGeom>
        </p:spPr>
      </p:pic>
      <p:sp>
        <p:nvSpPr>
          <p:cNvPr id="75" name="页脚占位符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FC43-4937-463C-A01C-15BA7662A8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8436" name="AutoShape 2"/>
          <p:cNvSpPr>
            <a:spLocks noChangeArrowheads="1"/>
          </p:cNvSpPr>
          <p:nvPr/>
        </p:nvSpPr>
        <p:spPr bwMode="auto">
          <a:xfrm>
            <a:off x="214312" y="300038"/>
            <a:ext cx="7072331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sz="2800"/>
          </a:p>
        </p:txBody>
      </p:sp>
      <p:sp>
        <p:nvSpPr>
          <p:cNvPr id="81" name="矩形 80"/>
          <p:cNvSpPr/>
          <p:nvPr/>
        </p:nvSpPr>
        <p:spPr>
          <a:xfrm>
            <a:off x="299392" y="338100"/>
            <a:ext cx="641574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2  </a:t>
            </a:r>
            <a:r>
              <a:rPr lang="zh-CN" altLang="en-US" sz="4000" b="1" dirty="0" smtClean="0"/>
              <a:t>错位空间状态</a:t>
            </a:r>
            <a:endParaRPr lang="zh-CN" altLang="en-US" sz="4000" b="1" dirty="0"/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pic>
        <p:nvPicPr>
          <p:cNvPr id="9" name="图片 8" descr="DSC037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3355" y="1285860"/>
            <a:ext cx="3143272" cy="2500330"/>
          </a:xfrm>
          <a:prstGeom prst="rect">
            <a:avLst/>
          </a:prstGeom>
        </p:spPr>
      </p:pic>
      <p:pic>
        <p:nvPicPr>
          <p:cNvPr id="10" name="图片 9" descr="DSC037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1105" y="3846339"/>
            <a:ext cx="3214710" cy="2357454"/>
          </a:xfrm>
          <a:prstGeom prst="rect">
            <a:avLst/>
          </a:prstGeom>
        </p:spPr>
      </p:pic>
      <p:pic>
        <p:nvPicPr>
          <p:cNvPr id="11" name="图片 10" descr="DSC037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9828" y="3857628"/>
            <a:ext cx="3143240" cy="2357430"/>
          </a:xfrm>
          <a:prstGeom prst="rect">
            <a:avLst/>
          </a:prstGeom>
        </p:spPr>
      </p:pic>
      <p:sp>
        <p:nvSpPr>
          <p:cNvPr id="12" name="椭圆形标注 11"/>
          <p:cNvSpPr/>
          <p:nvPr/>
        </p:nvSpPr>
        <p:spPr>
          <a:xfrm>
            <a:off x="500034" y="1500174"/>
            <a:ext cx="1143008" cy="785818"/>
          </a:xfrm>
          <a:prstGeom prst="wedgeEllipseCallout">
            <a:avLst>
              <a:gd name="adj1" fmla="val 128302"/>
              <a:gd name="adj2" fmla="val 538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14348" y="1620472"/>
            <a:ext cx="785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纵轴线重合，没有错位空间</a:t>
            </a:r>
            <a:endParaRPr lang="zh-CN" altLang="en-US" sz="1100" dirty="0"/>
          </a:p>
        </p:txBody>
      </p:sp>
      <p:cxnSp>
        <p:nvCxnSpPr>
          <p:cNvPr id="15" name="直接连接符 14"/>
          <p:cNvCxnSpPr/>
          <p:nvPr/>
        </p:nvCxnSpPr>
        <p:spPr>
          <a:xfrm rot="5400000">
            <a:off x="1524596" y="2464587"/>
            <a:ext cx="207170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16200000" flipH="1">
            <a:off x="5765719" y="2475877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16200000" flipH="1">
            <a:off x="6111620" y="2594410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椭圆形标注 25"/>
          <p:cNvSpPr/>
          <p:nvPr/>
        </p:nvSpPr>
        <p:spPr>
          <a:xfrm>
            <a:off x="4929190" y="2357430"/>
            <a:ext cx="1143008" cy="785818"/>
          </a:xfrm>
          <a:prstGeom prst="wedgeEllipseCallout">
            <a:avLst>
              <a:gd name="adj1" fmla="val 128302"/>
              <a:gd name="adj2" fmla="val 538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117222" y="2554434"/>
            <a:ext cx="7595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取得厘位错位空间</a:t>
            </a:r>
            <a:endParaRPr lang="zh-CN" altLang="en-US" sz="1100" dirty="0"/>
          </a:p>
        </p:txBody>
      </p:sp>
      <p:cxnSp>
        <p:nvCxnSpPr>
          <p:cNvPr id="28" name="直接连接符 27"/>
          <p:cNvCxnSpPr/>
          <p:nvPr/>
        </p:nvCxnSpPr>
        <p:spPr>
          <a:xfrm rot="16200000" flipH="1">
            <a:off x="1487025" y="4976206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rot="16200000" flipH="1">
            <a:off x="2118677" y="4976206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椭圆形标注 29"/>
          <p:cNvSpPr/>
          <p:nvPr/>
        </p:nvSpPr>
        <p:spPr>
          <a:xfrm>
            <a:off x="785786" y="4214818"/>
            <a:ext cx="1143008" cy="785818"/>
          </a:xfrm>
          <a:prstGeom prst="wedgeEllipseCallout">
            <a:avLst>
              <a:gd name="adj1" fmla="val 128302"/>
              <a:gd name="adj2" fmla="val 538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909788" y="4380272"/>
            <a:ext cx="9286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取得一个身位错位空间</a:t>
            </a:r>
            <a:endParaRPr lang="zh-CN" altLang="en-US" sz="1100" dirty="0"/>
          </a:p>
        </p:txBody>
      </p:sp>
      <p:cxnSp>
        <p:nvCxnSpPr>
          <p:cNvPr id="32" name="直接连接符 31"/>
          <p:cNvCxnSpPr/>
          <p:nvPr/>
        </p:nvCxnSpPr>
        <p:spPr>
          <a:xfrm rot="16200000" flipH="1">
            <a:off x="5453686" y="4976206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16200000" flipH="1">
            <a:off x="6525256" y="4976206"/>
            <a:ext cx="2143140" cy="4886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4" name="椭圆形标注 33"/>
          <p:cNvSpPr/>
          <p:nvPr/>
        </p:nvSpPr>
        <p:spPr>
          <a:xfrm>
            <a:off x="4786314" y="4237396"/>
            <a:ext cx="1143008" cy="785818"/>
          </a:xfrm>
          <a:prstGeom prst="wedgeEllipseCallout">
            <a:avLst>
              <a:gd name="adj1" fmla="val 150030"/>
              <a:gd name="adj2" fmla="val 596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4978050" y="4391561"/>
            <a:ext cx="785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取得过多错位空间</a:t>
            </a:r>
            <a:endParaRPr lang="zh-CN" alt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页脚占位符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FC43-4937-463C-A01C-15BA7662A88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8436" name="AutoShape 2"/>
          <p:cNvSpPr>
            <a:spLocks noChangeArrowheads="1"/>
          </p:cNvSpPr>
          <p:nvPr/>
        </p:nvSpPr>
        <p:spPr bwMode="auto">
          <a:xfrm>
            <a:off x="214312" y="300038"/>
            <a:ext cx="7072331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sz="2800"/>
          </a:p>
        </p:txBody>
      </p:sp>
      <p:sp>
        <p:nvSpPr>
          <p:cNvPr id="81" name="矩形 80"/>
          <p:cNvSpPr/>
          <p:nvPr/>
        </p:nvSpPr>
        <p:spPr>
          <a:xfrm>
            <a:off x="299392" y="338100"/>
            <a:ext cx="641574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  3  </a:t>
            </a:r>
            <a:r>
              <a:rPr lang="zh-CN" altLang="en-US" sz="4000" b="1" dirty="0" smtClean="0"/>
              <a:t>错位空间类型</a:t>
            </a:r>
            <a:endParaRPr lang="zh-CN" altLang="en-US" sz="4000" b="1" dirty="0"/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graphicFrame>
        <p:nvGraphicFramePr>
          <p:cNvPr id="38" name="表格 37"/>
          <p:cNvGraphicFramePr>
            <a:graphicFrameLocks noGrp="1"/>
          </p:cNvGraphicFramePr>
          <p:nvPr/>
        </p:nvGraphicFramePr>
        <p:xfrm>
          <a:off x="750006" y="1460149"/>
          <a:ext cx="7965398" cy="43977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4221"/>
                <a:gridCol w="1124618"/>
                <a:gridCol w="1104431"/>
                <a:gridCol w="1018994"/>
                <a:gridCol w="1018994"/>
                <a:gridCol w="837092"/>
                <a:gridCol w="837092"/>
                <a:gridCol w="1259956"/>
              </a:tblGrid>
              <a:tr h="131462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空间类型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人的特点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球的特点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相对防区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自主性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时空性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通过率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应用举例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61829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被动错位空间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应用假动作左晃右切，寻求诱开空间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球少动，不远离原点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未能脱离防区，多从防区通过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防区是否诱开未定，自主性不强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以时间换空间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靠诱开防区通过，较</a:t>
                      </a:r>
                      <a:r>
                        <a:rPr lang="zh-CN" altLang="en-US" dirty="0" smtClean="0"/>
                        <a:t>低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正拨再推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神龙摆尾虚晃剪式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4648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主动错位空间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人结合球不断往一侧连动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球结合人不断远离原点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寻求尧开防区，多脱离防区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多脱离防区，自主性较强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以空间换时间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/>
                        <a:t>主动远离防区，较</a:t>
                      </a:r>
                      <a:r>
                        <a:rPr lang="zh-CN" altLang="en-US" dirty="0" smtClean="0"/>
                        <a:t>高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反拨再推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反拨连推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扣球过人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拉球过人</a:t>
                      </a:r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页脚占位符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FC43-4937-463C-A01C-15BA7662A88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8436" name="AutoShape 2"/>
          <p:cNvSpPr>
            <a:spLocks noChangeArrowheads="1"/>
          </p:cNvSpPr>
          <p:nvPr/>
        </p:nvSpPr>
        <p:spPr bwMode="auto">
          <a:xfrm>
            <a:off x="214312" y="300038"/>
            <a:ext cx="7072331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sz="2800"/>
          </a:p>
        </p:txBody>
      </p:sp>
      <p:sp>
        <p:nvSpPr>
          <p:cNvPr id="81" name="矩形 80"/>
          <p:cNvSpPr/>
          <p:nvPr/>
        </p:nvSpPr>
        <p:spPr>
          <a:xfrm>
            <a:off x="299392" y="338100"/>
            <a:ext cx="641574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  3  </a:t>
            </a:r>
            <a:r>
              <a:rPr lang="zh-CN" altLang="en-US" sz="4000" b="1" dirty="0" smtClean="0"/>
              <a:t>错位空间的时空关系</a:t>
            </a:r>
            <a:endParaRPr lang="zh-CN" altLang="en-US" sz="4000" b="1" dirty="0"/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graphicFrame>
        <p:nvGraphicFramePr>
          <p:cNvPr id="38" name="表格 37"/>
          <p:cNvGraphicFramePr>
            <a:graphicFrameLocks noGrp="1"/>
          </p:cNvGraphicFramePr>
          <p:nvPr/>
        </p:nvGraphicFramePr>
        <p:xfrm>
          <a:off x="571472" y="1252419"/>
          <a:ext cx="7965398" cy="50341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4221"/>
                <a:gridCol w="1124618"/>
                <a:gridCol w="1104431"/>
                <a:gridCol w="1018994"/>
                <a:gridCol w="1018994"/>
                <a:gridCol w="837092"/>
                <a:gridCol w="837092"/>
                <a:gridCol w="1259956"/>
              </a:tblGrid>
              <a:tr h="131462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错位空间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应用空间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应用时间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相对防区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自主性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时空性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通过率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应用举例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06771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取得过多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行程过远意义不大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较多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一样行程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 smtClean="0"/>
                    </a:p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  <a:tr h="135732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取得过少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行程不足没脱离防区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较少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未能脱离防区，多从防区通过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防区是否诱开未定，自主性不强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以时间换空间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较低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正拨再推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神龙摆尾虚晃剪式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27516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恰到好处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刚刚脱离防区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不多不少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寻求尧开防区，多脱离防区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多脱离防区，自主性较强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以空间换时间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较高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反拨再推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反拨连推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扣球过人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拉球过人</a:t>
                      </a:r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1338" y="2027238"/>
            <a:ext cx="1487487" cy="496887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先发性：</a:t>
            </a:r>
            <a:endParaRPr lang="zh-CN" altLang="en-US" dirty="0"/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187575" y="2027238"/>
          <a:ext cx="6258492" cy="49688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96887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主动创造，引领方向，先发先至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1500" y="3037417"/>
            <a:ext cx="1487488" cy="496888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主动性</a:t>
            </a:r>
            <a:r>
              <a:rPr lang="zh-CN" altLang="en-US" b="1" dirty="0" smtClean="0"/>
              <a:t>：</a:t>
            </a:r>
            <a:endParaRPr lang="zh-CN" altLang="en-US" b="1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217738" y="3003550"/>
          <a:ext cx="6258492" cy="64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96887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在可以牺牲一点时间的前提下，加强主动错位空间的取</a:t>
                      </a:r>
                      <a:r>
                        <a:rPr lang="zh-CN" altLang="en-US" smtClean="0"/>
                        <a:t>得，主动寻求尧过防守区域，以</a:t>
                      </a:r>
                      <a:r>
                        <a:rPr lang="zh-CN" altLang="en-US" dirty="0" smtClean="0"/>
                        <a:t>时间换空间，确保通过率的提高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1500" y="4003675"/>
            <a:ext cx="1487488" cy="496888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最佳性：</a:t>
            </a:r>
            <a:endParaRPr lang="zh-CN" altLang="en-US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2217738" y="4007213"/>
          <a:ext cx="6258492" cy="64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85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错位空间过少导致不能脱离防守区域，过多导致时间的浪费，恰到好处的错位空间的取得是最佳时空结合的关系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页脚占位符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0390B-26B0-4BEA-B62D-D4127E46D66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85750" y="300038"/>
            <a:ext cx="6500813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28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1038" y="329793"/>
            <a:ext cx="677273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4 </a:t>
            </a:r>
            <a:r>
              <a:rPr lang="zh-CN" altLang="en-US" sz="4000" b="1" dirty="0" smtClean="0"/>
              <a:t> 错位空间注意点</a:t>
            </a:r>
            <a:endParaRPr lang="zh-CN" altLang="en-US"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71750" y="2063750"/>
            <a:ext cx="612775" cy="608013"/>
            <a:chOff x="0" y="0"/>
            <a:chExt cx="385" cy="383"/>
          </a:xfrm>
        </p:grpSpPr>
        <p:sp>
          <p:nvSpPr>
            <p:cNvPr id="19509" name="Oval 3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511" name="Oval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2" name="Oval 6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3" name="Oval 7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4" name="Oval 8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679700" y="2133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80808"/>
                </a:solidFill>
              </a:rPr>
              <a:t>1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330575" y="3111500"/>
            <a:ext cx="5311775" cy="688975"/>
            <a:chOff x="0" y="0"/>
            <a:chExt cx="4058" cy="480"/>
          </a:xfrm>
        </p:grpSpPr>
        <p:sp>
          <p:nvSpPr>
            <p:cNvPr id="19505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EF8F00"/>
                </a:gs>
                <a:gs pos="100000">
                  <a:srgbClr val="FF99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82" name="AutoShape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330575" y="4152900"/>
            <a:ext cx="5311775" cy="688975"/>
            <a:chOff x="0" y="0"/>
            <a:chExt cx="4058" cy="480"/>
          </a:xfrm>
        </p:grpSpPr>
        <p:sp>
          <p:nvSpPr>
            <p:cNvPr id="19501" name="AutoShape 16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3CC33"/>
                </a:gs>
                <a:gs pos="50000">
                  <a:srgbClr val="30BF30"/>
                </a:gs>
                <a:gs pos="100000">
                  <a:srgbClr val="33CC3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86" name="AutoShape 18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87" name="AutoShape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3330575" y="2019300"/>
            <a:ext cx="5311775" cy="688975"/>
            <a:chOff x="0" y="0"/>
            <a:chExt cx="4058" cy="480"/>
          </a:xfrm>
        </p:grpSpPr>
        <p:sp>
          <p:nvSpPr>
            <p:cNvPr id="7194" name="AutoShape 26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tx2"/>
                </a:gs>
                <a:gs pos="50000">
                  <a:schemeClr val="tx2">
                    <a:gamma/>
                    <a:shade val="93725"/>
                    <a:invGamma/>
                  </a:schemeClr>
                </a:gs>
                <a:gs pos="100000">
                  <a:schemeClr val="tx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96" name="AutoShape 28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97" name="AutoShape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3587749" y="2156178"/>
            <a:ext cx="48117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 dirty="0" smtClean="0">
                <a:solidFill>
                  <a:schemeClr val="bg1"/>
                </a:solidFill>
              </a:rPr>
              <a:t>错位空间的取得有利于过传射实施应用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3440281" y="3262313"/>
            <a:ext cx="51038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 dirty="0" smtClean="0"/>
              <a:t>双杆训练法是练习主动错位空间的最好方法</a:t>
            </a:r>
            <a:endParaRPr kumimoji="1" lang="zh-CN" altLang="en-US" sz="2000" b="1" dirty="0"/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3732213" y="4275138"/>
            <a:ext cx="4849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 dirty="0" smtClean="0">
                <a:solidFill>
                  <a:schemeClr val="bg1"/>
                </a:solidFill>
              </a:rPr>
              <a:t>恰到好处错位空间的取得是最佳时空应用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201" name="Text Box 33"/>
          <p:cNvSpPr txBox="1">
            <a:spLocks noChangeArrowheads="1"/>
          </p:cNvSpPr>
          <p:nvPr/>
        </p:nvSpPr>
        <p:spPr bwMode="auto">
          <a:xfrm>
            <a:off x="3719513" y="4794250"/>
            <a:ext cx="46037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solidFill>
                  <a:schemeClr val="bg1"/>
                </a:solidFill>
              </a:rPr>
              <a:t>点击输入文字信息</a:t>
            </a: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2571750" y="3136900"/>
            <a:ext cx="612775" cy="608013"/>
            <a:chOff x="0" y="0"/>
            <a:chExt cx="385" cy="383"/>
          </a:xfrm>
        </p:grpSpPr>
        <p:sp>
          <p:nvSpPr>
            <p:cNvPr id="19491" name="Oval 35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493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4" name="Oval 38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5" name="Oval 39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6" name="Oval 40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09" name="Text Box 41"/>
          <p:cNvSpPr txBox="1">
            <a:spLocks noChangeArrowheads="1"/>
          </p:cNvSpPr>
          <p:nvPr/>
        </p:nvSpPr>
        <p:spPr bwMode="auto">
          <a:xfrm>
            <a:off x="2679700" y="320675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80808"/>
                </a:solidFill>
              </a:rPr>
              <a:t>2</a:t>
            </a:r>
          </a:p>
        </p:txBody>
      </p: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2571750" y="4184650"/>
            <a:ext cx="612775" cy="609600"/>
            <a:chOff x="0" y="0"/>
            <a:chExt cx="385" cy="383"/>
          </a:xfrm>
        </p:grpSpPr>
        <p:sp>
          <p:nvSpPr>
            <p:cNvPr id="19485" name="Oval 43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3" name="Group 44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487" name="Oval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8" name="Oval 46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9" name="Oval 47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0" name="Oval 48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2679700" y="42545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80808"/>
                </a:solidFill>
              </a:rPr>
              <a:t>3</a:t>
            </a:r>
          </a:p>
        </p:txBody>
      </p:sp>
      <p:sp>
        <p:nvSpPr>
          <p:cNvPr id="19471" name="Rectangle 58"/>
          <p:cNvSpPr>
            <a:spLocks noChangeArrowheads="1"/>
          </p:cNvSpPr>
          <p:nvPr/>
        </p:nvSpPr>
        <p:spPr bwMode="auto">
          <a:xfrm>
            <a:off x="4375150" y="269875"/>
            <a:ext cx="4418013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Clr>
                <a:srgbClr val="D7181F"/>
              </a:buClr>
              <a:buFont typeface="Wingdings" pitchFamily="2" charset="2"/>
              <a:buNone/>
              <a:tabLst>
                <a:tab pos="4460875" algn="l"/>
              </a:tabLst>
            </a:pPr>
            <a:r>
              <a:rPr lang="zh-CN" altLang="en-US" sz="2000" b="1">
                <a:solidFill>
                  <a:schemeClr val="bg1"/>
                </a:solidFill>
              </a:rPr>
              <a:t>点击输入标题信息</a:t>
            </a:r>
          </a:p>
        </p:txBody>
      </p:sp>
      <p:sp>
        <p:nvSpPr>
          <p:cNvPr id="61" name="页脚占位符 6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中式足球理论：四、错位空间理论</a:t>
            </a:r>
            <a:endParaRPr lang="en-US"/>
          </a:p>
        </p:txBody>
      </p:sp>
      <p:sp>
        <p:nvSpPr>
          <p:cNvPr id="60" name="灯片编号占位符 59"/>
          <p:cNvSpPr>
            <a:spLocks noGrp="1"/>
          </p:cNvSpPr>
          <p:nvPr>
            <p:ph type="sldNum" sz="quarter" idx="12"/>
          </p:nvPr>
        </p:nvSpPr>
        <p:spPr>
          <a:xfrm>
            <a:off x="6643702" y="6286520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8FFE490F-0527-45D1-91D5-1B414C153201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571472" y="214290"/>
            <a:ext cx="2487613" cy="1830388"/>
            <a:chOff x="2200" y="1387"/>
            <a:chExt cx="1484" cy="1214"/>
          </a:xfrm>
        </p:grpSpPr>
        <p:sp>
          <p:nvSpPr>
            <p:cNvPr id="69" name="Oval 36"/>
            <p:cNvSpPr>
              <a:spLocks noChangeAspect="1" noChangeArrowheads="1"/>
            </p:cNvSpPr>
            <p:nvPr/>
          </p:nvSpPr>
          <p:spPr bwMode="gray">
            <a:xfrm>
              <a:off x="2200" y="1830"/>
              <a:ext cx="164" cy="32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70" name="Oval 37"/>
            <p:cNvSpPr>
              <a:spLocks noChangeAspect="1" noChangeArrowheads="1"/>
            </p:cNvSpPr>
            <p:nvPr/>
          </p:nvSpPr>
          <p:spPr bwMode="gray">
            <a:xfrm>
              <a:off x="2304" y="1830"/>
              <a:ext cx="1379" cy="32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54118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71" name="Oval 38"/>
            <p:cNvSpPr>
              <a:spLocks noChangeAspect="1" noChangeArrowheads="1"/>
            </p:cNvSpPr>
            <p:nvPr/>
          </p:nvSpPr>
          <p:spPr bwMode="gray">
            <a:xfrm>
              <a:off x="2305" y="1832"/>
              <a:ext cx="1379" cy="32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63529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9479" name="Oval 39"/>
            <p:cNvSpPr>
              <a:spLocks noChangeAspect="1" noChangeArrowheads="1"/>
            </p:cNvSpPr>
            <p:nvPr/>
          </p:nvSpPr>
          <p:spPr bwMode="gray">
            <a:xfrm>
              <a:off x="2373" y="1830"/>
              <a:ext cx="1241" cy="327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15" name="Group 40"/>
            <p:cNvGrpSpPr>
              <a:grpSpLocks noChangeAspect="1"/>
            </p:cNvGrpSpPr>
            <p:nvPr/>
          </p:nvGrpSpPr>
          <p:grpSpPr bwMode="auto">
            <a:xfrm>
              <a:off x="2391" y="1387"/>
              <a:ext cx="1202" cy="1214"/>
              <a:chOff x="4166" y="1706"/>
              <a:chExt cx="1252" cy="1264"/>
            </a:xfrm>
          </p:grpSpPr>
          <p:sp>
            <p:nvSpPr>
              <p:cNvPr id="19482" name="Oval 41"/>
              <p:cNvSpPr>
                <a:spLocks noChangeAspect="1"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3" name="Oval 43"/>
              <p:cNvSpPr>
                <a:spLocks noChangeAspect="1"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4" name="Oval 44"/>
              <p:cNvSpPr>
                <a:spLocks noChangeAspect="1" noChangeArrowheads="1"/>
              </p:cNvSpPr>
              <p:nvPr/>
            </p:nvSpPr>
            <p:spPr bwMode="gray">
              <a:xfrm>
                <a:off x="4320" y="2044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9481" name="Rectangle 45"/>
            <p:cNvSpPr>
              <a:spLocks noChangeArrowheads="1"/>
            </p:cNvSpPr>
            <p:nvPr/>
          </p:nvSpPr>
          <p:spPr bwMode="auto">
            <a:xfrm>
              <a:off x="2631" y="1757"/>
              <a:ext cx="763" cy="4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rgbClr val="FF0000"/>
                  </a:solidFill>
                  <a:ea typeface="黑体" pitchFamily="49" charset="-122"/>
                </a:rPr>
                <a:t>小结</a:t>
              </a:r>
              <a:endParaRPr lang="zh-CN" altLang="en-US" sz="4000" b="1" dirty="0">
                <a:solidFill>
                  <a:srgbClr val="FF0000"/>
                </a:solidFill>
                <a:ea typeface="黑体" pitchFamily="49" charset="-122"/>
              </a:endParaRPr>
            </a:p>
          </p:txBody>
        </p:sp>
      </p:grpSp>
      <p:pic>
        <p:nvPicPr>
          <p:cNvPr id="106" name="Picture 35" descr="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2819401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3" name="Group 10"/>
          <p:cNvGrpSpPr>
            <a:grpSpLocks/>
          </p:cNvGrpSpPr>
          <p:nvPr/>
        </p:nvGrpSpPr>
        <p:grpSpPr bwMode="auto">
          <a:xfrm>
            <a:off x="3390710" y="5097479"/>
            <a:ext cx="5311775" cy="688975"/>
            <a:chOff x="0" y="0"/>
            <a:chExt cx="4058" cy="480"/>
          </a:xfrm>
        </p:grpSpPr>
        <p:sp>
          <p:nvSpPr>
            <p:cNvPr id="74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EF8F00"/>
                </a:gs>
                <a:gs pos="100000">
                  <a:srgbClr val="FF99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5" name="Group 12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6" name="AutoShape 13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1" name="AutoShape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3671698" y="5248292"/>
            <a:ext cx="4603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zh-CN" altLang="en-US" sz="2000" b="1" dirty="0" smtClean="0"/>
              <a:t>反拨连推是最佳错位空间的取得应用</a:t>
            </a:r>
            <a:endParaRPr kumimoji="1" lang="zh-CN" altLang="en-US" sz="2000" b="1" dirty="0"/>
          </a:p>
        </p:txBody>
      </p:sp>
      <p:grpSp>
        <p:nvGrpSpPr>
          <p:cNvPr id="93" name="Group 34"/>
          <p:cNvGrpSpPr>
            <a:grpSpLocks/>
          </p:cNvGrpSpPr>
          <p:nvPr/>
        </p:nvGrpSpPr>
        <p:grpSpPr bwMode="auto">
          <a:xfrm>
            <a:off x="2631885" y="5122879"/>
            <a:ext cx="612775" cy="608013"/>
            <a:chOff x="0" y="0"/>
            <a:chExt cx="385" cy="383"/>
          </a:xfrm>
        </p:grpSpPr>
        <p:sp>
          <p:nvSpPr>
            <p:cNvPr id="94" name="Oval 35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5" name="Group 36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96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7" name="Oval 38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8" name="Oval 39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9" name="Oval 40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0" name="Text Box 41"/>
          <p:cNvSpPr txBox="1">
            <a:spLocks noChangeArrowheads="1"/>
          </p:cNvSpPr>
          <p:nvPr/>
        </p:nvSpPr>
        <p:spPr bwMode="auto">
          <a:xfrm>
            <a:off x="2739835" y="5192729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080808"/>
                </a:solidFill>
              </a:rPr>
              <a:t>4</a:t>
            </a:r>
            <a:endParaRPr lang="zh-CN" altLang="en-US" sz="2400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bldLvl="0" autoUpdateAnimBg="0"/>
      <p:bldP spid="7198" grpId="0" bldLvl="0" autoUpdateAnimBg="0"/>
      <p:bldP spid="7199" grpId="0" bldLvl="0" autoUpdateAnimBg="0"/>
      <p:bldP spid="7200" grpId="0" bldLvl="0" autoUpdateAnimBg="0"/>
      <p:bldP spid="7201" grpId="0" bldLvl="0" autoUpdateAnimBg="0"/>
      <p:bldP spid="7209" grpId="0" bldLvl="0" autoUpdateAnimBg="0"/>
      <p:bldP spid="7217" grpId="0" bldLvl="0" autoUpdateAnimBg="0"/>
      <p:bldP spid="92" grpId="0" bldLvl="0" autoUpdateAnimBg="0"/>
      <p:bldP spid="100" grpId="0" bldLvl="0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857</Words>
  <Application>Microsoft Office PowerPoint</Application>
  <PresentationFormat>全屏显示(4:3)</PresentationFormat>
  <Paragraphs>112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中式</cp:lastModifiedBy>
  <cp:revision>67</cp:revision>
  <dcterms:created xsi:type="dcterms:W3CDTF">2013-04-24T09:57:14Z</dcterms:created>
  <dcterms:modified xsi:type="dcterms:W3CDTF">2015-05-30T00:44:13Z</dcterms:modified>
</cp:coreProperties>
</file>